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692" r:id="rId2"/>
    <p:sldId id="693" r:id="rId3"/>
    <p:sldId id="467" r:id="rId4"/>
    <p:sldId id="499" r:id="rId5"/>
    <p:sldId id="526" r:id="rId6"/>
    <p:sldId id="257" r:id="rId7"/>
    <p:sldId id="489" r:id="rId8"/>
    <p:sldId id="510" r:id="rId9"/>
    <p:sldId id="528" r:id="rId10"/>
    <p:sldId id="532" r:id="rId11"/>
    <p:sldId id="699" r:id="rId12"/>
    <p:sldId id="695" r:id="rId13"/>
    <p:sldId id="697" r:id="rId14"/>
    <p:sldId id="702" r:id="rId15"/>
    <p:sldId id="703" r:id="rId16"/>
    <p:sldId id="694" r:id="rId17"/>
    <p:sldId id="705" r:id="rId18"/>
    <p:sldId id="688" r:id="rId19"/>
    <p:sldId id="679" r:id="rId20"/>
    <p:sldId id="708" r:id="rId21"/>
    <p:sldId id="709" r:id="rId22"/>
    <p:sldId id="680" r:id="rId23"/>
    <p:sldId id="690" r:id="rId24"/>
    <p:sldId id="659" r:id="rId25"/>
    <p:sldId id="704" r:id="rId26"/>
    <p:sldId id="700" r:id="rId27"/>
    <p:sldId id="482" r:id="rId28"/>
    <p:sldId id="633" r:id="rId29"/>
    <p:sldId id="682" r:id="rId30"/>
    <p:sldId id="711" r:id="rId31"/>
    <p:sldId id="687" r:id="rId32"/>
    <p:sldId id="669" r:id="rId33"/>
    <p:sldId id="662" r:id="rId34"/>
    <p:sldId id="710" r:id="rId35"/>
    <p:sldId id="701" r:id="rId36"/>
    <p:sldId id="47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3"/>
    <p:restoredTop sz="91820"/>
  </p:normalViewPr>
  <p:slideViewPr>
    <p:cSldViewPr snapToGrid="0" snapToObjects="1">
      <p:cViewPr>
        <p:scale>
          <a:sx n="89" d="100"/>
          <a:sy n="89" d="100"/>
        </p:scale>
        <p:origin x="127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0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69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87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0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27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2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64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38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39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9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3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8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6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Title Goes Here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F5B313F-7833-4E3D-A128-CD0873D1FCE3}" type="datetime1">
              <a:rPr lang="en-US" smtClean="0"/>
              <a:t>11/17/16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a-DK" smtClean="0"/>
              <a:t>Page </a:t>
            </a:r>
            <a:fld id="{111E5896-917A-4035-A860-408E1EC3CD51}" type="slidenum">
              <a:rPr lang="da-DK" smtClean="0"/>
              <a:pPr/>
              <a:t>12</a:t>
            </a:fld>
            <a:endParaRPr lang="da-DK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2016 BROCADE COMMUNICATIONS SYSTEMS,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6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i="0" dirty="0" smtClean="0">
                <a:latin typeface="Times New Roman" charset="0"/>
                <a:ea typeface="Times New Roman" charset="0"/>
                <a:cs typeface="Times New Roman" charset="0"/>
              </a:rPr>
              <a:t>1.</a:t>
            </a:r>
            <a:r>
              <a:rPr lang="en-US" sz="2200" i="0" baseline="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200" i="0" dirty="0" smtClean="0">
                <a:latin typeface="Times New Roman" charset="0"/>
                <a:ea typeface="Times New Roman" charset="0"/>
                <a:cs typeface="Times New Roman" charset="0"/>
              </a:rPr>
              <a:t>A = { x | s(x) &gt; t }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2. 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f(A) → e   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∧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  min</a:t>
            </a:r>
            <a:r>
              <a:rPr lang="en-US" sz="2200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( False Positives , </a:t>
            </a:r>
            <a:r>
              <a:rPr lang="is-IS" sz="2200" i="1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sz="2200" i="1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endParaRPr lang="en-US" i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11/17/16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16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35559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 w/ Landsc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strike="noStrike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605220" y="1828800"/>
            <a:ext cx="3052380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 bwMode="gray">
          <a:xfrm>
            <a:off x="3740046" y="1849967"/>
            <a:ext cx="5038829" cy="4140200"/>
          </a:xfrm>
          <a:solidFill>
            <a:schemeClr val="bg1"/>
          </a:solidFill>
        </p:spPr>
        <p:txBody>
          <a:bodyPr/>
          <a:lstStyle>
            <a:lvl1pPr>
              <a:defRPr>
                <a:latin typeface="Dual 400" panose="020006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3999679" y="6499477"/>
            <a:ext cx="4115477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 dirty="0"/>
              <a:t>© 2016 BROCADE COMMUNICATIONS SYSTEMS, INC.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9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m@%7bbrocade.com,uoregon.edu,1-4-5.net,..%7d" TargetMode="External"/><Relationship Id="rId4" Type="http://schemas.openxmlformats.org/officeDocument/2006/relationships/hyperlink" Target="http://www.1-4-5.net/~dmm/ml/talks/2016/sdn_and_of_world_congress.pdf" TargetMode="Externa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://image-net.org/" TargetMode="External"/><Relationship Id="rId5" Type="http://schemas.openxmlformats.org/officeDocument/2006/relationships/hyperlink" Target="http://allenai.org/data.html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://www.1-4-5.net/~dmm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30.jp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jpg"/><Relationship Id="rId7" Type="http://schemas.openxmlformats.org/officeDocument/2006/relationships/image" Target="../media/image41.jpg"/><Relationship Id="rId8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hyperlink" Target="https://www.facebook.com/hashtag/onugspring16?source=feed_text&amp;story_id=101542156613823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5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://scikit-learn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hyperlink" Target="https://arxiv.org/pdf/1607.06450v1.pdf" TargetMode="External"/><Relationship Id="rId5" Type="http://schemas.openxmlformats.org/officeDocument/2006/relationships/hyperlink" Target="https://arxiv.org/pdf/1509.06321.pdf" TargetMode="External"/><Relationship Id="rId6" Type="http://schemas.openxmlformats.org/officeDocument/2006/relationships/hyperlink" Target="https://arxiv.org/abs/1412.6572" TargetMode="External"/><Relationship Id="rId7" Type="http://schemas.openxmlformats.org/officeDocument/2006/relationships/hyperlink" Target="http://arxiv.org/pdf/1608.08225v1.pdf" TargetMode="External"/><Relationship Id="rId8" Type="http://schemas.openxmlformats.org/officeDocument/2006/relationships/image" Target="../media/image510.png"/><Relationship Id="rId9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hyperlink" Target="mailto:dmm@1-4-5.ne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en.wikipedia.org/wiki/AI_wint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orch.ch/" TargetMode="External"/><Relationship Id="rId4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2" y="110664"/>
            <a:ext cx="8949128" cy="1739447"/>
          </a:xfr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dirty="0" smtClean="0"/>
              <a:t>Machine Intelligence and Networking </a:t>
            </a:r>
            <a:br>
              <a:rPr lang="en-US" dirty="0" smtClean="0"/>
            </a:br>
            <a:r>
              <a:rPr lang="en-US" sz="3600" dirty="0" smtClean="0"/>
              <a:t>Challenges, Opportunities and Realities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1961" y="5223632"/>
            <a:ext cx="5314950" cy="1506951"/>
          </a:xfr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en-US" sz="900" dirty="0"/>
              <a:t>David Meyer</a:t>
            </a:r>
          </a:p>
          <a:p>
            <a:r>
              <a:rPr lang="en-US" sz="900" dirty="0"/>
              <a:t>Brocade Chief Scientist, VP and Fellow</a:t>
            </a:r>
          </a:p>
          <a:p>
            <a:r>
              <a:rPr lang="en-US" sz="900" dirty="0"/>
              <a:t>Senior Research Scientist, Computer Science, University of Oregon</a:t>
            </a:r>
          </a:p>
          <a:p>
            <a:r>
              <a:rPr lang="en-US" sz="900" dirty="0">
                <a:hlinkClick r:id="rId3"/>
              </a:rPr>
              <a:t>dmm@{brocade.com,uoregon.edu,1-4-5.net</a:t>
            </a:r>
            <a:r>
              <a:rPr lang="en-US" sz="900" dirty="0">
                <a:solidFill>
                  <a:srgbClr val="0070C0"/>
                </a:solidFill>
                <a:hlinkClick r:id="rId3"/>
              </a:rPr>
              <a:t>,..}</a:t>
            </a:r>
            <a:endParaRPr lang="en-US" sz="900" dirty="0">
              <a:solidFill>
                <a:srgbClr val="0070C0"/>
              </a:solidFill>
            </a:endParaRPr>
          </a:p>
          <a:p>
            <a:r>
              <a:rPr lang="en-US" sz="900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http://www.1-4-5.net/~</a:t>
            </a:r>
            <a:r>
              <a:rPr lang="en-US" sz="900" dirty="0" smtClean="0">
                <a:solidFill>
                  <a:schemeClr val="accent1">
                    <a:lumMod val="75000"/>
                  </a:schemeClr>
                </a:solidFill>
                <a:hlinkClick r:id="rId4"/>
              </a:rPr>
              <a:t>dmm/ml/talks/2016/cor_ml4networking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.{pptx,pdf}</a:t>
            </a:r>
            <a:endParaRPr lang="en-US" sz="9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900" dirty="0"/>
              <a:t>Network Machine Learning Research </a:t>
            </a:r>
            <a:r>
              <a:rPr lang="en-US" sz="900" dirty="0" smtClean="0"/>
              <a:t>Group</a:t>
            </a:r>
          </a:p>
          <a:p>
            <a:r>
              <a:rPr lang="en-US" sz="900" dirty="0" smtClean="0"/>
              <a:t> </a:t>
            </a:r>
            <a:r>
              <a:rPr lang="sk-SK" sz="900" dirty="0"/>
              <a:t>IETF 97 </a:t>
            </a:r>
          </a:p>
          <a:p>
            <a:r>
              <a:rPr lang="is-IS" sz="900" dirty="0" smtClean="0"/>
              <a:t>13 </a:t>
            </a:r>
            <a:r>
              <a:rPr lang="mr-IN" sz="900" dirty="0" smtClean="0"/>
              <a:t>–</a:t>
            </a:r>
            <a:r>
              <a:rPr lang="en-US" sz="900" dirty="0" smtClean="0"/>
              <a:t> </a:t>
            </a:r>
            <a:r>
              <a:rPr lang="is-IS" sz="900" dirty="0" smtClean="0"/>
              <a:t>18 </a:t>
            </a:r>
            <a:r>
              <a:rPr lang="is-IS" sz="900" dirty="0"/>
              <a:t>Nov 2016</a:t>
            </a:r>
          </a:p>
          <a:p>
            <a:r>
              <a:rPr lang="en-US" sz="900" dirty="0"/>
              <a:t>Seoul,  Republic of Korea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99384" y="694248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06" y="1850111"/>
            <a:ext cx="5620661" cy="31616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025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6186" y="168065"/>
            <a:ext cx="8715006" cy="1143000"/>
          </a:xfrm>
        </p:spPr>
        <p:txBody>
          <a:bodyPr>
            <a:noAutofit/>
          </a:bodyPr>
          <a:lstStyle/>
          <a:p>
            <a:r>
              <a:rPr lang="en-US" sz="4000" smtClean="0"/>
              <a:t>Examples of Machine Learning Problems </a:t>
            </a:r>
            <a:endParaRPr lang="en-US" sz="280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11065"/>
            <a:ext cx="8229600" cy="53959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smtClean="0"/>
              <a:t>Pattern Recognition</a:t>
            </a:r>
            <a:endParaRPr lang="en-US" sz="2400"/>
          </a:p>
          <a:p>
            <a:pPr lvl="1">
              <a:lnSpc>
                <a:spcPct val="90000"/>
              </a:lnSpc>
            </a:pPr>
            <a:r>
              <a:rPr lang="en-US" sz="1800"/>
              <a:t>Facial identities or facial expressions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Handwritten or spoken </a:t>
            </a:r>
            <a:r>
              <a:rPr lang="en-US" sz="1800" smtClean="0"/>
              <a:t>words (e.g., Siri)</a:t>
            </a:r>
            <a:endParaRPr lang="en-US" sz="1800"/>
          </a:p>
          <a:p>
            <a:pPr lvl="1">
              <a:lnSpc>
                <a:spcPct val="90000"/>
              </a:lnSpc>
            </a:pPr>
            <a:r>
              <a:rPr lang="en-US" sz="1800"/>
              <a:t>Medical </a:t>
            </a:r>
            <a:r>
              <a:rPr lang="en-US" sz="1800" smtClean="0"/>
              <a:t>images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Sensor Data/IoT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Recommender Systems</a:t>
            </a:r>
          </a:p>
          <a:p>
            <a:pPr lvl="1">
              <a:lnSpc>
                <a:spcPct val="90000"/>
              </a:lnSpc>
            </a:pPr>
            <a:endParaRPr lang="en-US" sz="1800" smtClean="0"/>
          </a:p>
          <a:p>
            <a:pPr>
              <a:lnSpc>
                <a:spcPct val="90000"/>
              </a:lnSpc>
            </a:pPr>
            <a:r>
              <a:rPr lang="en-US" sz="2400" smtClean="0"/>
              <a:t>Optimization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Many parameters have “hidden” relationships that can be the basis of optimization</a:t>
            </a:r>
          </a:p>
          <a:p>
            <a:pPr lvl="1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400" smtClean="0"/>
              <a:t>Pattern Generation 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Generating </a:t>
            </a:r>
            <a:r>
              <a:rPr lang="en-US" sz="1800"/>
              <a:t>images or motion </a:t>
            </a:r>
            <a:r>
              <a:rPr lang="en-US" sz="1800" smtClean="0"/>
              <a:t>sequences</a:t>
            </a:r>
            <a:endParaRPr lang="en-US" sz="2200" smtClean="0"/>
          </a:p>
          <a:p>
            <a:pPr lvl="1">
              <a:lnSpc>
                <a:spcPct val="90000"/>
              </a:lnSpc>
            </a:pPr>
            <a:endParaRPr lang="en-US" sz="1800">
              <a:solidFill>
                <a:srgbClr val="3333CC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smtClean="0"/>
              <a:t>Anomaly Detection</a:t>
            </a:r>
          </a:p>
          <a:p>
            <a:pPr lvl="1">
              <a:lnSpc>
                <a:spcPct val="90000"/>
              </a:lnSpc>
            </a:pPr>
            <a:r>
              <a:rPr lang="en-US" sz="1700" smtClean="0"/>
              <a:t>Unusual patterns in the telemetry from physical and/or virtual plants (e.g., data centers)</a:t>
            </a:r>
            <a:endParaRPr lang="en-US" sz="1700"/>
          </a:p>
          <a:p>
            <a:pPr lvl="1">
              <a:lnSpc>
                <a:spcPct val="90000"/>
              </a:lnSpc>
            </a:pPr>
            <a:r>
              <a:rPr lang="en-US" sz="1700"/>
              <a:t>Unusual sequences of credit card transactions 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Unusual patterns of sensor </a:t>
            </a:r>
            <a:r>
              <a:rPr lang="en-US" sz="1700" smtClean="0"/>
              <a:t>data from </a:t>
            </a:r>
            <a:r>
              <a:rPr lang="en-US" sz="1700"/>
              <a:t>a nuclear power plant </a:t>
            </a:r>
            <a:endParaRPr lang="en-US" sz="1700" smtClean="0"/>
          </a:p>
          <a:p>
            <a:pPr lvl="2">
              <a:lnSpc>
                <a:spcPct val="90000"/>
              </a:lnSpc>
            </a:pPr>
            <a:r>
              <a:rPr lang="en-US" sz="1400" smtClean="0"/>
              <a:t>or </a:t>
            </a:r>
            <a:r>
              <a:rPr lang="en-US" sz="1400"/>
              <a:t>unusual sound in your car </a:t>
            </a:r>
            <a:r>
              <a:rPr lang="en-US" sz="1400" smtClean="0"/>
              <a:t>engine</a:t>
            </a:r>
            <a:r>
              <a:rPr lang="en-US" sz="1400"/>
              <a:t> </a:t>
            </a:r>
            <a:r>
              <a:rPr lang="en-US" sz="1400" smtClean="0"/>
              <a:t>or …</a:t>
            </a:r>
          </a:p>
          <a:p>
            <a:pPr lvl="1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400" smtClean="0"/>
              <a:t>Prediction</a:t>
            </a:r>
            <a:endParaRPr lang="en-US" sz="2400"/>
          </a:p>
          <a:p>
            <a:pPr lvl="1">
              <a:lnSpc>
                <a:spcPct val="90000"/>
              </a:lnSpc>
            </a:pPr>
            <a:r>
              <a:rPr lang="en-US" sz="1800"/>
              <a:t>Future stock prices or currency exchange rates </a:t>
            </a:r>
            <a:endParaRPr lang="en-US" sz="1800" smtClean="0"/>
          </a:p>
          <a:p>
            <a:pPr lvl="1">
              <a:lnSpc>
                <a:spcPct val="90000"/>
              </a:lnSpc>
            </a:pPr>
            <a:r>
              <a:rPr lang="en-US" sz="1800" smtClean="0"/>
              <a:t>Network events</a:t>
            </a:r>
          </a:p>
          <a:p>
            <a:pPr lvl="1">
              <a:lnSpc>
                <a:spcPct val="90000"/>
              </a:lnSpc>
            </a:pPr>
            <a:r>
              <a:rPr lang="en-US" sz="180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8419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/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 smtClean="0"/>
              <a:t>What’s On the Horizon?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317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6" y="267361"/>
            <a:ext cx="8969082" cy="994172"/>
          </a:xfrm>
        </p:spPr>
        <p:txBody>
          <a:bodyPr>
            <a:noAutofit/>
          </a:bodyPr>
          <a:lstStyle/>
          <a:p>
            <a:r>
              <a:rPr lang="en-US" sz="3800" smtClean="0">
                <a:ea typeface="+mn-ea"/>
              </a:rPr>
              <a:t>First, What Does The Scientific </a:t>
            </a:r>
            <a:r>
              <a:rPr lang="en-US" sz="3800">
                <a:ea typeface="+mn-ea"/>
              </a:rPr>
              <a:t>Method </a:t>
            </a:r>
            <a:r>
              <a:rPr lang="en-US" sz="3800" smtClean="0">
                <a:ea typeface="+mn-ea"/>
              </a:rPr>
              <a:t>Look Like When Applied To Machine Learning?</a:t>
            </a:r>
            <a:endParaRPr lang="en-US" sz="3800"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048" y="5106212"/>
            <a:ext cx="8106009" cy="148382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>
                <a:latin typeface="+mj-lt"/>
              </a:rPr>
              <a:t>“If you want to increase your success rate, double your failure rate” </a:t>
            </a:r>
            <a:r>
              <a:rPr lang="en-US" i="1" smtClean="0">
                <a:latin typeface="+mj-lt"/>
              </a:rPr>
              <a:t/>
            </a:r>
            <a:br>
              <a:rPr lang="en-US" i="1" smtClean="0">
                <a:latin typeface="+mj-lt"/>
              </a:rPr>
            </a:br>
            <a:r>
              <a:rPr lang="en-US" sz="1600"/>
              <a:t>Thomas Watson Sr. (founder of IBM)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5221" y="4153842"/>
            <a:ext cx="1637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e</a:t>
            </a:r>
            <a:r>
              <a:rPr lang="en-US" sz="1200" smtClean="0"/>
              <a:t>.g</a:t>
            </a:r>
            <a:r>
              <a:rPr lang="en-US" sz="1200"/>
              <a:t>. Autoencoders </a:t>
            </a:r>
            <a:br>
              <a:rPr lang="en-US" sz="1200"/>
            </a:br>
            <a:r>
              <a:rPr lang="en-US" sz="1200"/>
              <a:t>can detect anomalies in </a:t>
            </a:r>
            <a:r>
              <a:rPr lang="en-US" sz="1200" smtClean="0"/>
              <a:t>various data sources</a:t>
            </a:r>
            <a:endParaRPr lang="en-US" sz="1200"/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3233758" y="3529173"/>
            <a:ext cx="602933" cy="62466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67285" y="4153842"/>
            <a:ext cx="187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Prototype environment, </a:t>
            </a:r>
            <a:br>
              <a:rPr lang="en-US" sz="1200"/>
            </a:br>
            <a:r>
              <a:rPr lang="en-US" sz="1200"/>
              <a:t>variable def., experimental </a:t>
            </a:r>
            <a:br>
              <a:rPr lang="en-US" sz="1200"/>
            </a:br>
            <a:r>
              <a:rPr lang="en-US" sz="1200"/>
              <a:t>control, significance, etc.</a:t>
            </a:r>
          </a:p>
        </p:txBody>
      </p:sp>
      <p:cxnSp>
        <p:nvCxnSpPr>
          <p:cNvPr id="11" name="Straight Arrow Connector 10"/>
          <p:cNvCxnSpPr>
            <a:stCxn id="10" idx="0"/>
            <a:endCxn id="18" idx="2"/>
          </p:cNvCxnSpPr>
          <p:nvPr/>
        </p:nvCxnSpPr>
        <p:spPr>
          <a:xfrm flipV="1">
            <a:off x="5806870" y="3494867"/>
            <a:ext cx="34299" cy="6589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55894" y="4192629"/>
            <a:ext cx="164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Execute, measure, </a:t>
            </a:r>
            <a:br>
              <a:rPr lang="en-US" sz="1200"/>
            </a:br>
            <a:r>
              <a:rPr lang="en-US" sz="1200"/>
              <a:t>and update </a:t>
            </a:r>
            <a:r>
              <a:rPr lang="en-US" sz="1200" smtClean="0"/>
              <a:t>hypothesis</a:t>
            </a:r>
            <a:r>
              <a:rPr lang="en-US" sz="1200"/>
              <a:t/>
            </a:r>
            <a:br>
              <a:rPr lang="en-US" sz="1200"/>
            </a:br>
            <a:r>
              <a:rPr lang="en-US" sz="1200"/>
              <a:t>if necessary</a:t>
            </a:r>
          </a:p>
        </p:txBody>
      </p:sp>
      <p:cxnSp>
        <p:nvCxnSpPr>
          <p:cNvPr id="15" name="Straight Arrow Connector 14"/>
          <p:cNvCxnSpPr>
            <a:stCxn id="14" idx="0"/>
            <a:endCxn id="19" idx="2"/>
          </p:cNvCxnSpPr>
          <p:nvPr/>
        </p:nvCxnSpPr>
        <p:spPr>
          <a:xfrm flipV="1">
            <a:off x="7776343" y="3494866"/>
            <a:ext cx="28436" cy="697762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6104" y="3494867"/>
            <a:ext cx="2101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Use cases collected </a:t>
            </a:r>
            <a:br>
              <a:rPr lang="en-US" sz="1200"/>
            </a:br>
            <a:r>
              <a:rPr lang="en-US" sz="1200"/>
              <a:t>through </a:t>
            </a:r>
            <a:r>
              <a:rPr lang="en-US" sz="1200" smtClean="0"/>
              <a:t>Research/Customer(s</a:t>
            </a:r>
            <a:r>
              <a:rPr lang="en-US" sz="1200"/>
              <a:t>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095376" y="2903410"/>
            <a:ext cx="245451" cy="6208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44867" y="2047109"/>
            <a:ext cx="1251460" cy="86278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>
                <a:solidFill>
                  <a:srgbClr val="FFFFFF"/>
                </a:solidFill>
              </a:rPr>
              <a:t>Use Case / problem definition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51827" y="2645331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>
                <a:solidFill>
                  <a:schemeClr val="accent2">
                    <a:lumMod val="50000"/>
                  </a:schemeClr>
                </a:solidFill>
              </a:rPr>
              <a:t>Hypothesis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15438" y="2632086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>
                <a:solidFill>
                  <a:schemeClr val="accent2">
                    <a:lumMod val="50000"/>
                  </a:schemeClr>
                </a:solidFill>
              </a:rPr>
              <a:t>Design ML Experiment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79049" y="2632086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>
                <a:solidFill>
                  <a:schemeClr val="accent2">
                    <a:lumMod val="50000"/>
                  </a:schemeClr>
                </a:solidFill>
              </a:rPr>
              <a:t>Execute ML Experiment</a:t>
            </a:r>
          </a:p>
        </p:txBody>
      </p:sp>
      <p:cxnSp>
        <p:nvCxnSpPr>
          <p:cNvPr id="12" name="Elbow Connector 11"/>
          <p:cNvCxnSpPr>
            <a:stCxn id="7" idx="2"/>
            <a:endCxn id="17" idx="1"/>
          </p:cNvCxnSpPr>
          <p:nvPr/>
        </p:nvCxnSpPr>
        <p:spPr>
          <a:xfrm rot="16200000" flipH="1">
            <a:off x="2377796" y="2202689"/>
            <a:ext cx="166832" cy="1581230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8" idx="1"/>
          </p:cNvCxnSpPr>
          <p:nvPr/>
        </p:nvCxnSpPr>
        <p:spPr>
          <a:xfrm flipV="1">
            <a:off x="4503288" y="3063475"/>
            <a:ext cx="712151" cy="1324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3"/>
            <a:endCxn id="19" idx="1"/>
          </p:cNvCxnSpPr>
          <p:nvPr/>
        </p:nvCxnSpPr>
        <p:spPr>
          <a:xfrm>
            <a:off x="6466899" y="3063475"/>
            <a:ext cx="71215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9" idx="0"/>
            <a:endCxn id="17" idx="0"/>
          </p:cNvCxnSpPr>
          <p:nvPr/>
        </p:nvCxnSpPr>
        <p:spPr>
          <a:xfrm rot="16200000" flipH="1" flipV="1">
            <a:off x="5834545" y="675096"/>
            <a:ext cx="13246" cy="3927222"/>
          </a:xfrm>
          <a:prstGeom prst="bentConnector3">
            <a:avLst>
              <a:gd name="adj1" fmla="val -4300685"/>
            </a:avLst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069758" y="1696049"/>
            <a:ext cx="4074242" cy="1973737"/>
            <a:chOff x="5069758" y="1696049"/>
            <a:chExt cx="4074242" cy="1973737"/>
          </a:xfrm>
        </p:grpSpPr>
        <p:grpSp>
          <p:nvGrpSpPr>
            <p:cNvPr id="4" name="Group 3"/>
            <p:cNvGrpSpPr/>
            <p:nvPr/>
          </p:nvGrpSpPr>
          <p:grpSpPr>
            <a:xfrm>
              <a:off x="5069758" y="1879128"/>
              <a:ext cx="4074242" cy="1790658"/>
              <a:chOff x="5010591" y="707084"/>
              <a:chExt cx="4074242" cy="179065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5010591" y="1155476"/>
                <a:ext cx="3506429" cy="1342266"/>
              </a:xfrm>
              <a:prstGeom prst="rect">
                <a:avLst/>
              </a:prstGeom>
              <a:solidFill>
                <a:schemeClr val="bg2">
                  <a:alpha val="4000"/>
                </a:schemeClr>
              </a:solidFill>
              <a:ln w="381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770">
                  <a:lnSpc>
                    <a:spcPct val="90000"/>
                  </a:lnSpc>
                  <a:spcBef>
                    <a:spcPts val="225"/>
                  </a:spcBef>
                </a:pPr>
                <a:endParaRPr lang="en-US" sz="1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949207" y="707084"/>
                <a:ext cx="1135626" cy="46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225"/>
                  </a:spcBef>
                </a:pPr>
                <a:r>
                  <a:rPr lang="en-US" sz="1350" b="1">
                    <a:solidFill>
                      <a:srgbClr val="FF0000"/>
                    </a:solidFill>
                    <a:latin typeface="Dual 400" panose="02000603000000020004" pitchFamily="2" charset="0"/>
                  </a:rPr>
                  <a:t>This needs to be fast!</a:t>
                </a:r>
              </a:p>
            </p:txBody>
          </p:sp>
          <p:cxnSp>
            <p:nvCxnSpPr>
              <p:cNvPr id="46" name="Curved Connector 45"/>
              <p:cNvCxnSpPr>
                <a:endCxn id="33" idx="3"/>
              </p:cNvCxnSpPr>
              <p:nvPr/>
            </p:nvCxnSpPr>
            <p:spPr>
              <a:xfrm rot="5400000">
                <a:off x="8358737" y="1338602"/>
                <a:ext cx="646290" cy="329724"/>
              </a:xfrm>
              <a:prstGeom prst="curvedConnector2">
                <a:avLst/>
              </a:prstGeom>
              <a:ln w="28575">
                <a:solidFill>
                  <a:srgbClr val="FF0000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5375713" y="1190517"/>
                <a:ext cx="123886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225"/>
                  </a:spcBef>
                </a:pPr>
                <a:r>
                  <a:rPr lang="en-US" sz="1500" b="1">
                    <a:solidFill>
                      <a:srgbClr val="FF0000"/>
                    </a:solidFill>
                    <a:latin typeface="Dual 400" panose="02000603000000020004" pitchFamily="2" charset="0"/>
                  </a:rPr>
                  <a:t>Scripting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227163" y="1194743"/>
                <a:ext cx="132921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50" b="1">
                    <a:solidFill>
                      <a:srgbClr val="FF0000"/>
                    </a:solidFill>
                    <a:latin typeface="Dual 400" panose="02000603000000020004" pitchFamily="2" charset="0"/>
                  </a:rPr>
                  <a:t>HPC, GPUs, </a:t>
                </a:r>
                <a:r>
                  <a:rPr lang="is-IS" sz="1350" b="1">
                    <a:solidFill>
                      <a:srgbClr val="FF0000"/>
                    </a:solidFill>
                    <a:latin typeface="Dual 400" panose="02000603000000020004" pitchFamily="2" charset="0"/>
                  </a:rPr>
                  <a:t>…</a:t>
                </a:r>
                <a:endParaRPr lang="en-US" sz="135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6030544" y="1696049"/>
              <a:ext cx="20889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solidFill>
                    <a:srgbClr val="FF0000"/>
                  </a:solidFill>
                </a:rPr>
                <a:t>Automation meets ML</a:t>
              </a:r>
              <a:endParaRPr lang="en-US" sz="1600" b="1"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6657945"/>
            <a:ext cx="156324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/>
              <a:t>Original slide courtesy Armin </a:t>
            </a:r>
            <a:r>
              <a:rPr lang="en-US" sz="700" err="1" smtClean="0"/>
              <a:t>Wasicek</a:t>
            </a:r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2812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Where Have All The Successes Been?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7200" y="1417639"/>
            <a:ext cx="8527544" cy="1969770"/>
            <a:chOff x="457200" y="1417639"/>
            <a:chExt cx="8527544" cy="19697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415" y="1417639"/>
              <a:ext cx="3450329" cy="11792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57200" y="1417639"/>
              <a:ext cx="2241383" cy="1969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Perceptual Tasks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Vision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NLP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Robotics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mr-IN" sz="2000" dirty="0"/>
                <a:t>…</a:t>
              </a:r>
              <a:endParaRPr lang="en-US" sz="2000" dirty="0"/>
            </a:p>
            <a:p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9018" y="3953258"/>
            <a:ext cx="335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Some Anomaly Detection</a:t>
            </a:r>
            <a:endParaRPr lang="en-US" sz="2400"/>
          </a:p>
        </p:txBody>
      </p:sp>
      <p:grpSp>
        <p:nvGrpSpPr>
          <p:cNvPr id="20" name="Group 19"/>
          <p:cNvGrpSpPr/>
          <p:nvPr/>
        </p:nvGrpSpPr>
        <p:grpSpPr>
          <a:xfrm>
            <a:off x="439018" y="2779458"/>
            <a:ext cx="8545726" cy="1950241"/>
            <a:chOff x="439018" y="2779458"/>
            <a:chExt cx="8545726" cy="1950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170" y="2779458"/>
              <a:ext cx="3449574" cy="19502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1" name="TextBox 10"/>
            <p:cNvSpPr txBox="1"/>
            <p:nvPr/>
          </p:nvSpPr>
          <p:spPr>
            <a:xfrm>
              <a:off x="439018" y="3338807"/>
              <a:ext cx="2926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Statistical Approaches</a:t>
              </a:r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39018" y="4560333"/>
            <a:ext cx="4714752" cy="184665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has driven all of this progress?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Theoretical breakthroughs in 2006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Compute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Talent pipelines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6336092"/>
            <a:ext cx="845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have seen relatively little progress in the network space. Why?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823119" y="5520744"/>
            <a:ext cx="2077030" cy="59242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30" y="4837556"/>
            <a:ext cx="3497497" cy="14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622"/>
            <a:ext cx="8229600" cy="726214"/>
          </a:xfrm>
        </p:spPr>
        <p:txBody>
          <a:bodyPr>
            <a:normAutofit fontScale="90000"/>
          </a:bodyPr>
          <a:lstStyle/>
          <a:p>
            <a:r>
              <a:rPr lang="en-US" smtClean="0"/>
              <a:t>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73" y="1180134"/>
            <a:ext cx="8776855" cy="5677866"/>
          </a:xfrm>
        </p:spPr>
        <p:txBody>
          <a:bodyPr>
            <a:normAutofit fontScale="92500" lnSpcReduction="10000"/>
          </a:bodyPr>
          <a:lstStyle/>
          <a:p>
            <a:r>
              <a:rPr lang="en-US" sz="1600" i="1" dirty="0" smtClean="0"/>
              <a:t>Standardized </a:t>
            </a:r>
            <a:r>
              <a:rPr lang="en-US" sz="1600" dirty="0" smtClean="0"/>
              <a:t>data sets have been  a crucial factor in the success of ML</a:t>
            </a:r>
          </a:p>
          <a:p>
            <a:pPr lvl="1"/>
            <a:r>
              <a:rPr lang="en-US" sz="1400" dirty="0" smtClean="0">
                <a:hlinkClick r:id="rId3"/>
              </a:rPr>
              <a:t>http://yann.lecun.com/exdb/mnist/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4"/>
              </a:rPr>
              <a:t>http://image-net.org/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5"/>
              </a:rPr>
              <a:t>http://allenai.org/data.html</a:t>
            </a:r>
            <a:endParaRPr lang="en-US" sz="1400" dirty="0" smtClean="0"/>
          </a:p>
          <a:p>
            <a:pPr lvl="1"/>
            <a:r>
              <a:rPr lang="mr-IN" sz="1400" dirty="0" smtClean="0"/>
              <a:t>…</a:t>
            </a:r>
            <a:endParaRPr lang="en-US" sz="1400" dirty="0" smtClean="0"/>
          </a:p>
          <a:p>
            <a:pPr lvl="1"/>
            <a:r>
              <a:rPr lang="en-US" sz="1400" i="1" dirty="0" smtClean="0"/>
              <a:t>Data is the rocket fuel of Machine Learning </a:t>
            </a:r>
            <a:r>
              <a:rPr lang="mr-IN" sz="1400" i="1" dirty="0" smtClean="0"/>
              <a:t>–</a:t>
            </a:r>
            <a:r>
              <a:rPr lang="en-US" sz="1400" i="1" dirty="0" smtClean="0"/>
              <a:t> </a:t>
            </a:r>
            <a:r>
              <a:rPr lang="en-US" sz="1400" dirty="0" smtClean="0"/>
              <a:t>Andrew Ng</a:t>
            </a:r>
          </a:p>
          <a:p>
            <a:pPr lvl="1"/>
            <a:endParaRPr lang="en-US" sz="1200" dirty="0" smtClean="0"/>
          </a:p>
          <a:p>
            <a:r>
              <a:rPr lang="en-US" sz="1600" dirty="0" smtClean="0"/>
              <a:t>Allows for direct comparison of learning and inference algorithms</a:t>
            </a:r>
          </a:p>
          <a:p>
            <a:endParaRPr lang="en-US" sz="2000" dirty="0" smtClean="0"/>
          </a:p>
          <a:p>
            <a:r>
              <a:rPr lang="en-US" sz="1600" dirty="0" smtClean="0"/>
              <a:t>The result has been the steady ratcheting down of error rates on perceptual tasks to super-human levels</a:t>
            </a:r>
          </a:p>
          <a:p>
            <a:pPr lvl="1"/>
            <a:r>
              <a:rPr lang="en-US" sz="1400" dirty="0" smtClean="0"/>
              <a:t>Object/Scene recognition</a:t>
            </a:r>
          </a:p>
          <a:p>
            <a:pPr lvl="1"/>
            <a:r>
              <a:rPr lang="en-US" sz="1400" dirty="0" smtClean="0"/>
              <a:t>NLP/Voice recognition and generation</a:t>
            </a:r>
          </a:p>
          <a:p>
            <a:pPr lvl="1"/>
            <a:r>
              <a:rPr lang="en-US" sz="1400" dirty="0" err="1" smtClean="0"/>
              <a:t>AlphaGo</a:t>
            </a:r>
            <a:endParaRPr lang="en-US" sz="1400" dirty="0" smtClean="0"/>
          </a:p>
          <a:p>
            <a:pPr lvl="1"/>
            <a:r>
              <a:rPr lang="en-US" sz="1400" dirty="0" smtClean="0"/>
              <a:t>...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We have nothing like this for networking</a:t>
            </a:r>
          </a:p>
          <a:p>
            <a:pPr lvl="1"/>
            <a:r>
              <a:rPr lang="en-US" sz="1400" dirty="0" smtClean="0"/>
              <a:t>Many/most data sets are toy, noisy, incomplete, </a:t>
            </a:r>
            <a:r>
              <a:rPr lang="en-US" sz="1400" dirty="0" err="1" smtClean="0"/>
              <a:t>unnormalized</a:t>
            </a:r>
            <a:r>
              <a:rPr lang="en-US" sz="1400" dirty="0" smtClean="0"/>
              <a:t>, </a:t>
            </a:r>
            <a:r>
              <a:rPr lang="mr-IN" sz="1400" dirty="0" smtClean="0"/>
              <a:t>…</a:t>
            </a:r>
            <a:endParaRPr lang="en-US" sz="1400" dirty="0"/>
          </a:p>
          <a:p>
            <a:pPr lvl="1"/>
            <a:r>
              <a:rPr lang="en-US" sz="1400" dirty="0" smtClean="0"/>
              <a:t>Many data sets are proprietary</a:t>
            </a:r>
          </a:p>
          <a:p>
            <a:pPr lvl="1"/>
            <a:r>
              <a:rPr lang="en-US" sz="1400" dirty="0" smtClean="0"/>
              <a:t>Much data non-</a:t>
            </a:r>
            <a:r>
              <a:rPr lang="en-US" sz="1400" dirty="0" err="1" smtClean="0"/>
              <a:t>iid</a:t>
            </a:r>
            <a:r>
              <a:rPr lang="en-US" sz="1400" dirty="0" smtClean="0"/>
              <a:t> </a:t>
            </a:r>
          </a:p>
          <a:p>
            <a:pPr lvl="1"/>
            <a:r>
              <a:rPr lang="en-US" sz="1400" dirty="0" smtClean="0"/>
              <a:t>Most of our data sources (e.g., </a:t>
            </a:r>
            <a:r>
              <a:rPr lang="en-US" sz="1400" dirty="0" err="1" smtClean="0"/>
              <a:t>netflow</a:t>
            </a:r>
            <a:r>
              <a:rPr lang="en-US" sz="1400" dirty="0" smtClean="0"/>
              <a:t>) are </a:t>
            </a:r>
            <a:r>
              <a:rPr lang="en-US" sz="1400" dirty="0"/>
              <a:t>representations of network data that were </a:t>
            </a:r>
            <a:r>
              <a:rPr lang="en-US" sz="1400" b="1" dirty="0" smtClean="0"/>
              <a:t>not</a:t>
            </a:r>
            <a:r>
              <a:rPr lang="en-US" sz="1400" dirty="0" smtClean="0"/>
              <a:t> </a:t>
            </a:r>
            <a:r>
              <a:rPr lang="en-US" sz="1400" dirty="0"/>
              <a:t>built for </a:t>
            </a:r>
            <a:r>
              <a:rPr lang="en-US" sz="1400" dirty="0" smtClean="0"/>
              <a:t>ML</a:t>
            </a:r>
          </a:p>
          <a:p>
            <a:pPr lvl="2"/>
            <a:r>
              <a:rPr lang="en-US" sz="1300" dirty="0" smtClean="0">
                <a:sym typeface="Wingdings"/>
              </a:rPr>
              <a:t> </a:t>
            </a:r>
            <a:r>
              <a:rPr lang="en-US" sz="1300" dirty="0">
                <a:sym typeface="Wingdings"/>
              </a:rPr>
              <a:t>E</a:t>
            </a:r>
            <a:r>
              <a:rPr lang="en-US" sz="1300" dirty="0" smtClean="0"/>
              <a:t>ffective </a:t>
            </a:r>
            <a:r>
              <a:rPr lang="en-US" sz="1300" dirty="0"/>
              <a:t>ML </a:t>
            </a:r>
            <a:r>
              <a:rPr lang="en-US" sz="1300" dirty="0" smtClean="0"/>
              <a:t>systems that rely on network data </a:t>
            </a:r>
            <a:r>
              <a:rPr lang="en-US" sz="1300" dirty="0"/>
              <a:t>will require new </a:t>
            </a:r>
            <a:r>
              <a:rPr lang="en-US" sz="1300" dirty="0" smtClean="0"/>
              <a:t>learning algorithms and abstractions</a:t>
            </a:r>
            <a:endParaRPr lang="en-US" sz="1300" dirty="0"/>
          </a:p>
          <a:p>
            <a:pPr lvl="1"/>
            <a:r>
              <a:rPr lang="en-US" sz="1400" dirty="0" smtClean="0"/>
              <a:t>There is no </a:t>
            </a:r>
            <a:r>
              <a:rPr lang="en-US" sz="1400" dirty="0"/>
              <a:t>standard </a:t>
            </a:r>
            <a:r>
              <a:rPr lang="en-US" sz="1400" dirty="0" smtClean="0"/>
              <a:t>way to integrate network data </a:t>
            </a:r>
            <a:r>
              <a:rPr lang="en-US" sz="1400" dirty="0"/>
              <a:t>with other data sources like </a:t>
            </a:r>
            <a:r>
              <a:rPr lang="en-US" sz="1400" dirty="0" smtClean="0"/>
              <a:t>CPU usage</a:t>
            </a:r>
            <a:r>
              <a:rPr lang="en-US" sz="1400" dirty="0"/>
              <a:t>, memory, </a:t>
            </a:r>
            <a:r>
              <a:rPr lang="en-US" sz="1400" dirty="0" smtClean="0"/>
              <a:t>...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59" y="3688099"/>
            <a:ext cx="3312942" cy="17279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510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753"/>
            <a:ext cx="8229600" cy="551453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ML is a form of Applied Mathematics</a:t>
            </a:r>
          </a:p>
          <a:p>
            <a:pPr lvl="1"/>
            <a:r>
              <a:rPr lang="en-US" sz="1600" dirty="0" smtClean="0"/>
              <a:t>Moreover,  it is a multi-disciplinary empirical science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Network engineers (us!) typically don’t have backgrounds that include the kinds of mathematical training and experience that are essential in the ML space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ffective ML requires additional skills</a:t>
            </a:r>
          </a:p>
          <a:p>
            <a:pPr lvl="1"/>
            <a:r>
              <a:rPr lang="en-US" sz="1600" dirty="0" smtClean="0"/>
              <a:t>Ability to rapidly learn new concepts</a:t>
            </a:r>
          </a:p>
          <a:p>
            <a:pPr lvl="1"/>
            <a:r>
              <a:rPr lang="en-US" sz="1600" dirty="0" smtClean="0"/>
              <a:t>Data </a:t>
            </a:r>
            <a:r>
              <a:rPr lang="en-US" sz="1600" dirty="0"/>
              <a:t>modeling and </a:t>
            </a:r>
            <a:r>
              <a:rPr lang="en-US" sz="1600" dirty="0" smtClean="0"/>
              <a:t>evaluation </a:t>
            </a:r>
          </a:p>
          <a:p>
            <a:pPr lvl="1"/>
            <a:r>
              <a:rPr lang="en-US" sz="1600" dirty="0" smtClean="0"/>
              <a:t>Communications</a:t>
            </a:r>
          </a:p>
          <a:p>
            <a:pPr lvl="1"/>
            <a:r>
              <a:rPr lang="en-US" sz="1600" dirty="0" smtClean="0"/>
              <a:t>Software </a:t>
            </a:r>
            <a:r>
              <a:rPr lang="en-US" sz="1600" dirty="0"/>
              <a:t>e</a:t>
            </a:r>
            <a:r>
              <a:rPr lang="en-US" sz="1600" dirty="0" smtClean="0"/>
              <a:t>ngineering </a:t>
            </a:r>
            <a:r>
              <a:rPr lang="en-US" sz="1600" dirty="0"/>
              <a:t>and s</a:t>
            </a:r>
            <a:r>
              <a:rPr lang="en-US" sz="1600" dirty="0" smtClean="0"/>
              <a:t>ystem design</a:t>
            </a:r>
          </a:p>
          <a:p>
            <a:pPr lvl="1"/>
            <a:r>
              <a:rPr lang="en-US" sz="1600" dirty="0" smtClean="0"/>
              <a:t>ML </a:t>
            </a:r>
            <a:r>
              <a:rPr lang="en-US" sz="1600" dirty="0"/>
              <a:t>a</a:t>
            </a:r>
            <a:r>
              <a:rPr lang="en-US" sz="1600" dirty="0" smtClean="0"/>
              <a:t>lgorithms </a:t>
            </a:r>
            <a:r>
              <a:rPr lang="en-US" sz="1600" dirty="0"/>
              <a:t>and l</a:t>
            </a:r>
            <a:r>
              <a:rPr lang="en-US" sz="1600" dirty="0" smtClean="0"/>
              <a:t>ibraries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  <a:p>
            <a:endParaRPr lang="en-US" sz="2000" dirty="0"/>
          </a:p>
          <a:p>
            <a:r>
              <a:rPr lang="en-US" sz="2000" dirty="0" smtClean="0"/>
              <a:t>The result is that there is a </a:t>
            </a:r>
            <a:r>
              <a:rPr lang="en-US" sz="2000" i="1" dirty="0" smtClean="0"/>
              <a:t>serious skills gap</a:t>
            </a:r>
          </a:p>
          <a:p>
            <a:pPr lvl="1"/>
            <a:r>
              <a:rPr lang="en-US" sz="1600" dirty="0" smtClean="0"/>
              <a:t>Open source frameworks are easing this problem</a:t>
            </a:r>
          </a:p>
          <a:p>
            <a:pPr lvl="1"/>
            <a:r>
              <a:rPr lang="en-US" sz="1600" dirty="0" smtClean="0"/>
              <a:t>However, deploying ML at scale still requires intimate understanding of the mathematics</a:t>
            </a:r>
          </a:p>
          <a:p>
            <a:pPr lvl="1"/>
            <a:r>
              <a:rPr lang="en-US" sz="1600" dirty="0"/>
              <a:t>Further, most ML {</a:t>
            </a:r>
            <a:r>
              <a:rPr lang="en-US" sz="1600" dirty="0" smtClean="0"/>
              <a:t>under}graduates </a:t>
            </a:r>
            <a:r>
              <a:rPr lang="en-US" sz="1600" dirty="0"/>
              <a:t>train on perceptual </a:t>
            </a:r>
            <a:r>
              <a:rPr lang="en-US" sz="1600" dirty="0" smtClean="0"/>
              <a:t>tasks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48" y="2564332"/>
            <a:ext cx="3636498" cy="2777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14"/>
            <a:ext cx="8229600" cy="780439"/>
          </a:xfrm>
        </p:spPr>
        <p:txBody>
          <a:bodyPr/>
          <a:lstStyle/>
          <a:p>
            <a:r>
              <a:rPr lang="en-US" dirty="0" smtClean="0"/>
              <a:t>Talent 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852" y="299619"/>
            <a:ext cx="8813869" cy="929574"/>
          </a:xfrm>
        </p:spPr>
        <p:txBody>
          <a:bodyPr/>
          <a:lstStyle/>
          <a:p>
            <a:r>
              <a:rPr lang="en-US" sz="3600" b="0" dirty="0" smtClean="0">
                <a:latin typeface="+mj-lt"/>
              </a:rPr>
              <a:t>Anomaly Detection as a Classification Problem</a:t>
            </a:r>
            <a:endParaRPr lang="en-US" sz="3600" b="0" dirty="0">
              <a:latin typeface="+mj-lt"/>
              <a:ea typeface="+mn-ea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215" y="1229193"/>
            <a:ext cx="8063681" cy="2535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16</a:t>
            </a:fld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16" name="Text Placeholder 10"/>
          <p:cNvSpPr txBox="1">
            <a:spLocks/>
          </p:cNvSpPr>
          <p:nvPr/>
        </p:nvSpPr>
        <p:spPr bwMode="gray">
          <a:xfrm>
            <a:off x="390216" y="4032118"/>
            <a:ext cx="5545890" cy="1673303"/>
          </a:xfrm>
          <a:prstGeom prst="rect">
            <a:avLst/>
          </a:prstGeom>
        </p:spPr>
        <p:txBody>
          <a:bodyPr vert="horz" lIns="68574" tIns="34287" rIns="68574" bIns="34287" rtlCol="0">
            <a:noAutofit/>
          </a:bodyPr>
          <a:lstStyle>
            <a:lvl1pPr marL="243811" indent="-243811" algn="l" defTabSz="609523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tx2"/>
              </a:buClr>
              <a:buFont typeface="Arial"/>
              <a:buChar char="•"/>
              <a:defRPr sz="26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64609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2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91428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1158098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40190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335238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6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3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3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  <a:buNone/>
            </a:pPr>
            <a:r>
              <a:rPr lang="en-US" sz="2400" b="1" dirty="0" smtClean="0">
                <a:latin typeface="+mn-lt"/>
              </a:rPr>
              <a:t>What is going on here?  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Data don’t fit an </a:t>
            </a:r>
            <a:r>
              <a:rPr lang="en-US" sz="2000" dirty="0">
                <a:latin typeface="+mn-lt"/>
              </a:rPr>
              <a:t>explanation </a:t>
            </a:r>
            <a:r>
              <a:rPr lang="en-US" sz="2000" dirty="0" smtClean="0">
                <a:latin typeface="+mn-lt"/>
              </a:rPr>
              <a:t>model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Impossible, assuming the model is correct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Data do </a:t>
            </a:r>
            <a:r>
              <a:rPr lang="en-US" sz="2000" dirty="0">
                <a:latin typeface="+mn-lt"/>
              </a:rPr>
              <a:t>not conform </a:t>
            </a:r>
            <a:r>
              <a:rPr lang="en-US" sz="2000" dirty="0" smtClean="0">
                <a:latin typeface="+mn-lt"/>
              </a:rPr>
              <a:t>to some </a:t>
            </a:r>
            <a:r>
              <a:rPr lang="en-US" sz="2000" i="1" dirty="0">
                <a:solidFill>
                  <a:srgbClr val="FF0000"/>
                </a:solidFill>
                <a:latin typeface="+mn-lt"/>
              </a:rPr>
              <a:t>normal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behavior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0215" y="5753798"/>
            <a:ext cx="8666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</a:t>
            </a:r>
            <a:r>
              <a:rPr lang="en-US" sz="2400" dirty="0"/>
              <a:t>assume that </a:t>
            </a:r>
            <a:r>
              <a:rPr lang="en-US" sz="2400" dirty="0" smtClean="0"/>
              <a:t>the anomalous data are generated by a different </a:t>
            </a:r>
          </a:p>
          <a:p>
            <a:r>
              <a:rPr lang="en-US" sz="2400" dirty="0" smtClean="0"/>
              <a:t>process than our </a:t>
            </a:r>
            <a:r>
              <a:rPr lang="en-US" sz="2400" i="1" dirty="0" smtClean="0">
                <a:solidFill>
                  <a:srgbClr val="FF0000"/>
                </a:solidFill>
              </a:rPr>
              <a:t>baseline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i="1" dirty="0" smtClean="0">
                <a:solidFill>
                  <a:srgbClr val="FF0000"/>
                </a:solidFill>
                <a:sym typeface="Wingdings"/>
              </a:rPr>
              <a:t>stationary distribution</a:t>
            </a:r>
            <a:endParaRPr lang="en-US" sz="2400" i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5621312" y="4032118"/>
            <a:ext cx="3381329" cy="1846659"/>
            <a:chOff x="5621312" y="4032118"/>
            <a:chExt cx="3381329" cy="1846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312" y="4032118"/>
              <a:ext cx="2141524" cy="160327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944787" y="4032118"/>
              <a:ext cx="1057854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Clustering</a:t>
              </a:r>
            </a:p>
            <a:p>
              <a:r>
                <a:rPr lang="en-US" sz="1200" dirty="0"/>
                <a:t> </a:t>
              </a:r>
              <a:r>
                <a:rPr lang="en-US" sz="900" dirty="0" smtClean="0"/>
                <a:t>- K-means</a:t>
              </a:r>
            </a:p>
            <a:p>
              <a:r>
                <a:rPr lang="en-US" sz="900" dirty="0" smtClean="0"/>
                <a:t> - K-NN</a:t>
              </a:r>
            </a:p>
            <a:p>
              <a:r>
                <a:rPr lang="en-US" sz="900" dirty="0"/>
                <a:t> </a:t>
              </a:r>
              <a:r>
                <a:rPr lang="en-US" sz="900" dirty="0" smtClean="0"/>
                <a:t>- </a:t>
              </a:r>
              <a:r>
                <a:rPr lang="mr-IN" sz="900" dirty="0" smtClean="0"/>
                <a:t>…</a:t>
              </a:r>
              <a:endParaRPr lang="en-US" sz="900" dirty="0" smtClean="0"/>
            </a:p>
            <a:p>
              <a:r>
                <a:rPr lang="en-US" sz="1200" dirty="0" smtClean="0"/>
                <a:t>PCA</a:t>
              </a:r>
            </a:p>
            <a:p>
              <a:r>
                <a:rPr lang="en-US" sz="1200" dirty="0" smtClean="0"/>
                <a:t>Autoencoders</a:t>
              </a:r>
            </a:p>
            <a:p>
              <a:r>
                <a:rPr lang="mr-IN" sz="1200" dirty="0" smtClean="0"/>
                <a:t>…</a:t>
              </a:r>
              <a:r>
                <a:rPr lang="en-US" sz="1200" dirty="0" smtClean="0"/>
                <a:t>.</a:t>
              </a:r>
            </a:p>
            <a:p>
              <a:endParaRPr lang="en-US" sz="1200" dirty="0"/>
            </a:p>
            <a:p>
              <a:r>
                <a:rPr lang="en-US" sz="1200" i="1" dirty="0" smtClean="0"/>
                <a:t>Dimension</a:t>
              </a:r>
            </a:p>
            <a:p>
              <a:r>
                <a:rPr lang="en-US" sz="1200" i="1" dirty="0" smtClean="0"/>
                <a:t>Reduction</a:t>
              </a:r>
              <a:endParaRPr lang="en-US" sz="1200" i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4825" y="6584795"/>
            <a:ext cx="2140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Original slide courtesy Armin Wasicek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6622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8" y="274638"/>
            <a:ext cx="8655044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Autoencoder Example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Detecting Anomalies in Handwritten Digits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88793" y="1569413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MNIST: 28x28 Grayscale Handwritten Digit Dataset</a:t>
              </a:r>
            </a:p>
            <a:p>
              <a:endParaRPr lang="en-US" dirty="0" smtClean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Training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set:</a:t>
              </a:r>
              <a:r>
                <a:rPr lang="en-US" dirty="0" smtClean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Test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</a:t>
              </a:r>
              <a:r>
                <a:rPr lang="en-US" dirty="0" smtClean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Features here are pixels (28x28 = 784)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276" y="4511388"/>
            <a:ext cx="8755775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We can analyze mapping system data in the same way</a:t>
              </a:r>
              <a:endParaRPr lang="en-US" sz="22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457078" cy="1359612"/>
              <a:chOff x="1696527" y="5285240"/>
              <a:chExt cx="7767299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14495" y="5503381"/>
                <a:ext cx="17493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Features here are</a:t>
                </a:r>
              </a:p>
              <a:p>
                <a:r>
                  <a:rPr lang="en-US" dirty="0" smtClean="0"/>
                  <a:t>various counters </a:t>
                </a:r>
              </a:p>
              <a:p>
                <a:r>
                  <a:rPr lang="en-US" dirty="0" smtClean="0"/>
                  <a:t>andother KPIs</a:t>
                </a:r>
                <a:endParaRPr lang="en-US" dirty="0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84387" y="4222843"/>
            <a:ext cx="8775227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I’m using MNIST here because you easily visualize what is going on. In our case, instead of the input being vectors of {0,1} we will have vectors of counters of various </a:t>
            </a:r>
            <a:r>
              <a:rPr lang="en-US" sz="3200" b="1" smtClean="0">
                <a:solidFill>
                  <a:srgbClr val="FF0000"/>
                </a:solidFill>
              </a:rPr>
              <a:t>features s/a bandwidth</a:t>
            </a:r>
            <a:r>
              <a:rPr lang="en-US" sz="3200" b="1" dirty="0" smtClean="0">
                <a:solidFill>
                  <a:srgbClr val="FF0000"/>
                </a:solidFill>
              </a:rPr>
              <a:t>, and other network and host based metrics/KPIs. 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0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 smtClean="0"/>
              <a:t>One Way To Learn To Recognize MNIST: Use An Autoencoder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Special Kind of Neural Network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8655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Characteristic: Hidden layer has fewer units than input/output </a:t>
            </a:r>
            <a:r>
              <a:rPr lang="en-US" dirty="0" smtClean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</a:t>
            </a:r>
            <a:r>
              <a:rPr lang="en-US" sz="1600" dirty="0" smtClean="0">
                <a:sym typeface="Wingdings"/>
              </a:rPr>
              <a:t>classification: </a:t>
            </a:r>
            <a:r>
              <a:rPr lang="en-US" sz="1600" dirty="0">
                <a:sym typeface="Wingdings"/>
              </a:rPr>
              <a:t>Threshold reconstruction error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>
                <a:sym typeface="Wingdings"/>
              </a:rPr>
              <a:t>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7" y="1992465"/>
            <a:ext cx="5312384" cy="2995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0424" y="3249966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4400" y="1992465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100</a:t>
                </a:r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0425" y="2127309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</a:t>
            </a:r>
            <a:r>
              <a:rPr lang="en-US" dirty="0" smtClean="0"/>
              <a:t>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6" y="0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First: What 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3161" y="1541652"/>
            <a:ext cx="5878089" cy="2621966"/>
            <a:chOff x="1333061" y="1159329"/>
            <a:chExt cx="6680014" cy="303010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9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229099" y="1232972"/>
              <a:ext cx="1314271" cy="776456"/>
              <a:chOff x="4229099" y="1232972"/>
              <a:chExt cx="1314271" cy="77645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4229099" y="1232972"/>
                <a:ext cx="13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Dot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/>
          <p:cNvGrpSpPr/>
          <p:nvPr/>
        </p:nvGrpSpPr>
        <p:grpSpPr>
          <a:xfrm>
            <a:off x="133161" y="5095807"/>
            <a:ext cx="8957362" cy="1762193"/>
            <a:chOff x="194387" y="5095807"/>
            <a:chExt cx="8957362" cy="176219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565" y="5095807"/>
              <a:ext cx="2947184" cy="1762193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87" y="5680850"/>
              <a:ext cx="5651242" cy="59210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79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26850" y="1119253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66575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 dirty="0" smtClean="0"/>
              <a:t>156800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 For This Talk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6095" y="1467322"/>
            <a:ext cx="8671810" cy="5329123"/>
            <a:chOff x="236095" y="1467322"/>
            <a:chExt cx="8671810" cy="5329123"/>
          </a:xfrm>
        </p:grpSpPr>
        <p:sp>
          <p:nvSpPr>
            <p:cNvPr id="5" name="TextBox 4"/>
            <p:cNvSpPr txBox="1"/>
            <p:nvPr/>
          </p:nvSpPr>
          <p:spPr>
            <a:xfrm>
              <a:off x="236095" y="1467322"/>
              <a:ext cx="867181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The goals for this talk are to briefly review the </a:t>
              </a:r>
            </a:p>
            <a:p>
              <a:r>
                <a:rPr lang="en-US" sz="3600" dirty="0" smtClean="0"/>
                <a:t>state of the art in Machine Learning as applied to data networking, with particular focus on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is practical today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/>
                <a:t>W</a:t>
              </a:r>
              <a:r>
                <a:rPr lang="en-US" sz="3200" dirty="0" smtClean="0"/>
                <a:t>hat are the challenges</a:t>
              </a:r>
              <a:r>
                <a:rPr lang="en-US" sz="3200" baseline="30000" dirty="0" smtClean="0"/>
                <a:t>1</a:t>
              </a:r>
              <a:r>
                <a:rPr lang="en-US" sz="3200" dirty="0" smtClean="0"/>
                <a:t>, and 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are the opportunities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095" y="6488668"/>
              <a:ext cx="5610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 Noting the these challenges are both technological and socio-economic.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095" y="5428910"/>
              <a:ext cx="85038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We’ll go easy on the math here, but if you’re interested in that part of all of this</a:t>
              </a:r>
            </a:p>
            <a:p>
              <a:r>
                <a:rPr lang="en-US" sz="2000" dirty="0" smtClean="0"/>
                <a:t>see </a:t>
              </a:r>
              <a:r>
                <a:rPr lang="en-US" sz="2000" dirty="0" smtClean="0">
                  <a:hlinkClick r:id="rId4"/>
                </a:rPr>
                <a:t>http://www.1-4-5.net/~dmm/ml</a:t>
              </a:r>
              <a:r>
                <a:rPr lang="en-US" sz="2000" dirty="0" smtClean="0"/>
                <a:t> for some introductory material.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966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0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What 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769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</a:t>
            </a:r>
            <a:r>
              <a:rPr lang="en-US" sz="2400" b="1" i="1" dirty="0" smtClean="0"/>
              <a:t>disentangle</a:t>
            </a:r>
            <a:r>
              <a:rPr lang="en-US" sz="2400" dirty="0" smtClean="0"/>
              <a:t> the underlying explanatory factors in the data so as to make them </a:t>
            </a:r>
            <a:r>
              <a:rPr lang="en-US" sz="2400" i="1" dirty="0" smtClean="0"/>
              <a:t>linearly separable</a:t>
            </a:r>
            <a:endParaRPr lang="en-US" sz="24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Target function represented by input data is some twisted up manifold</a:t>
              </a:r>
              <a:endParaRPr lang="en-US" sz="24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Manifolds?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X is a high dimensional vector (28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784)</a:t>
            </a:r>
          </a:p>
          <a:p>
            <a:r>
              <a:rPr lang="en-US" sz="2800" dirty="0" smtClean="0"/>
              <a:t>Data concentrated around a lower dimensional 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Hope to find representation </a:t>
            </a:r>
            <a:r>
              <a:rPr lang="en-US" sz="2800" i="1" dirty="0"/>
              <a:t>R</a:t>
            </a:r>
            <a:r>
              <a:rPr lang="en-US" sz="2800" dirty="0" smtClean="0"/>
              <a:t> 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2585343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590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52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048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OK, All Cool, But How Does The </a:t>
            </a:r>
            <a:br>
              <a:rPr lang="en-US" dirty="0" smtClean="0"/>
            </a:br>
            <a:r>
              <a:rPr lang="en-US" dirty="0" smtClean="0"/>
              <a:t>Autoencoder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3" y="1354799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9946" y="5548643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38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Hard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U</a:t>
            </a:r>
            <a:r>
              <a:rPr lang="en-US" dirty="0" smtClean="0"/>
              <a:t>p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</a:t>
            </a:r>
            <a:r>
              <a:rPr lang="en-US" dirty="0" smtClean="0"/>
              <a:t>ensorflow?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637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 invalidUrl="https://github.com/davidmeyer/ml/blob/master/tensorflow/autoencoder.{py,ipynb}"/>
              </a:rPr>
              <a:t>https://github.com/davidmeyer/ml/blob/master/tensorflow/autoencoder.{py,ipynb</a:t>
            </a:r>
            <a:r>
              <a:rPr lang="en-US" sz="1400" dirty="0" smtClean="0">
                <a:hlinkClick r:id="rId4" invalidUrl="https://github.com/davidmeyer/ml/blob/master/tensorflow/autoencoder.{py,ipynb}"/>
              </a:rPr>
              <a:t>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995928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45473" y="5579818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45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45474" y="3979768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14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42"/>
            <a:ext cx="8229600" cy="1143000"/>
          </a:xfrm>
        </p:spPr>
        <p:txBody>
          <a:bodyPr/>
          <a:lstStyle/>
          <a:p>
            <a:r>
              <a:rPr lang="en-US" dirty="0" smtClean="0"/>
              <a:t>Autoencoder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1888669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3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1 example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56" y="1870960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1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 examples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" y="3798389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8716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</a:t>
            </a:r>
            <a:r>
              <a:rPr lang="en-US" u="sng" dirty="0"/>
              <a:t>0</a:t>
            </a:r>
            <a:r>
              <a:rPr lang="en-US" u="sng" dirty="0" smtClean="0"/>
              <a:t> examples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35204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1000 examples</a:t>
            </a:r>
            <a:endParaRPr lang="en-US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313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training, the AE gets low </a:t>
              </a:r>
              <a:r>
                <a:rPr lang="en-US" i="1" dirty="0" smtClean="0"/>
                <a:t>reconstruction error </a:t>
              </a:r>
              <a:r>
                <a:rPr lang="en-US" dirty="0" smtClean="0"/>
                <a:t>on digits from MNIST and high reconstruction error on everything else: It has learned to recognize MNIST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7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Much Of This Has Been </a:t>
            </a:r>
            <a:br>
              <a:rPr lang="en-US" dirty="0" smtClean="0"/>
            </a:br>
            <a:r>
              <a:rPr lang="en-US" dirty="0" smtClean="0"/>
              <a:t>Applied To Networking?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9984"/>
            <a:ext cx="8229600" cy="509656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Not too much. Many reasons:</a:t>
            </a:r>
          </a:p>
          <a:p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till early days</a:t>
            </a:r>
          </a:p>
          <a:p>
            <a:endParaRPr lang="en-US" dirty="0" smtClean="0"/>
          </a:p>
          <a:p>
            <a:r>
              <a:rPr lang="en-US" dirty="0" smtClean="0"/>
              <a:t>Diverse types of network data</a:t>
            </a:r>
          </a:p>
          <a:p>
            <a:pPr lvl="1"/>
            <a:r>
              <a:rPr lang="en-US" dirty="0" smtClean="0"/>
              <a:t>Flows, logs, various KPIs, </a:t>
            </a:r>
            <a:r>
              <a:rPr lang="mr-IN" dirty="0" smtClean="0"/>
              <a:t>…</a:t>
            </a:r>
            <a:r>
              <a:rPr lang="en-US" dirty="0" smtClean="0"/>
              <a:t> with no obvious/consistent way to combine </a:t>
            </a:r>
          </a:p>
          <a:p>
            <a:pPr lvl="1"/>
            <a:r>
              <a:rPr lang="en-US" dirty="0" smtClean="0"/>
              <a:t>Incomplete data sets, non-</a:t>
            </a:r>
            <a:r>
              <a:rPr lang="en-US" dirty="0" err="1" smtClean="0"/>
              <a:t>iid</a:t>
            </a:r>
            <a:r>
              <a:rPr lang="en-US" dirty="0" smtClean="0"/>
              <a:t> data</a:t>
            </a:r>
          </a:p>
          <a:p>
            <a:pPr lvl="1"/>
            <a:r>
              <a:rPr lang="en-US" dirty="0" smtClean="0"/>
              <a:t>Network data not designed for ML</a:t>
            </a:r>
          </a:p>
          <a:p>
            <a:endParaRPr lang="en-US" dirty="0" smtClean="0"/>
          </a:p>
          <a:p>
            <a:r>
              <a:rPr lang="en-US" dirty="0" smtClean="0"/>
              <a:t>Different models for different data types</a:t>
            </a:r>
          </a:p>
          <a:p>
            <a:pPr lvl="1"/>
            <a:r>
              <a:rPr lang="en-US" dirty="0" smtClean="0"/>
              <a:t>Still active area of investigation</a:t>
            </a:r>
            <a:endParaRPr lang="en-US" dirty="0"/>
          </a:p>
          <a:p>
            <a:pPr lvl="1"/>
            <a:r>
              <a:rPr lang="en-US" dirty="0" smtClean="0"/>
              <a:t>Occam’s Razor</a:t>
            </a:r>
          </a:p>
          <a:p>
            <a:endParaRPr lang="en-US" dirty="0" smtClean="0"/>
          </a:p>
          <a:p>
            <a:r>
              <a:rPr lang="en-US" dirty="0" smtClean="0"/>
              <a:t>Is there a useful “Theory of Network”?</a:t>
            </a:r>
          </a:p>
          <a:p>
            <a:pPr lvl="1"/>
            <a:r>
              <a:rPr lang="en-US" dirty="0" smtClean="0"/>
              <a:t>Consider the problem of object recognition/conv nets</a:t>
            </a:r>
          </a:p>
          <a:p>
            <a:pPr lvl="1"/>
            <a:r>
              <a:rPr lang="en-US" dirty="0" smtClean="0"/>
              <a:t>Transfer learning</a:t>
            </a:r>
          </a:p>
          <a:p>
            <a:pPr lvl="1"/>
            <a:r>
              <a:rPr lang="en-US" dirty="0" smtClean="0"/>
              <a:t>Markov Chains?</a:t>
            </a:r>
          </a:p>
          <a:p>
            <a:pPr lvl="1"/>
            <a:endParaRPr lang="en-US" dirty="0"/>
          </a:p>
          <a:p>
            <a:r>
              <a:rPr lang="en-US" i="1" dirty="0" smtClean="0"/>
              <a:t>Community</a:t>
            </a:r>
            <a:r>
              <a:rPr lang="en-US" dirty="0" smtClean="0"/>
              <a:t> challenges: Skill sets, proprietary data sets and use-cases,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Concern about the probabilistic nature of ML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80" y="3387276"/>
            <a:ext cx="2710069" cy="179406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2064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 smtClean="0"/>
              <a:t>What’s On the Horizon?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652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Well, We’ve Seen All of This</a:t>
            </a:r>
            <a:endParaRPr lang="en-US" sz="2800" dirty="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" y="2064806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3" y="1967005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1987187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9" y="4022482"/>
            <a:ext cx="2393757" cy="1749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064806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4211179"/>
            <a:ext cx="2972691" cy="15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2" y="102929"/>
            <a:ext cx="8747597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But Now</a:t>
            </a:r>
            <a:r>
              <a:rPr lang="mr-IN" sz="4000" dirty="0" smtClean="0"/>
              <a:t>…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1" y="1396763"/>
            <a:ext cx="7523138" cy="4311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47021" y="5884903"/>
            <a:ext cx="884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Machine 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learning is revolutionizing the world as we know it, both in and out of the </a:t>
            </a:r>
            <a:endParaRPr lang="en-US" sz="2000" b="1" i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digital 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realms, and is predicted to expand to a 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$2 trillion market by </a:t>
            </a:r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2025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4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294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85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</a:t>
            </a:r>
            <a:r>
              <a:rPr lang="en-US" sz="4800" b="1" dirty="0" smtClean="0"/>
              <a:t>to drive 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</a:t>
            </a:r>
            <a:r>
              <a:rPr lang="en-US" sz="2400" b="1" dirty="0" err="1" smtClean="0"/>
              <a:t>Coughran</a:t>
            </a:r>
            <a:r>
              <a:rPr lang="en-US" sz="2400" b="1" dirty="0" smtClean="0"/>
              <a:t>, Sequoia Capital </a:t>
            </a:r>
            <a:r>
              <a:rPr lang="en-US" sz="2400" dirty="0" smtClean="0">
                <a:hlinkClick r:id="rId4"/>
              </a:rPr>
              <a:t>#</a:t>
            </a:r>
            <a:r>
              <a:rPr lang="en-US" sz="2400" dirty="0">
                <a:hlinkClick r:id="rId4"/>
              </a:rPr>
              <a:t>‎ONUGSpring16</a:t>
            </a:r>
            <a:r>
              <a:rPr lang="en-US" sz="2800" dirty="0">
                <a:hlinkClick r:id="rId4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1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However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37" y="1314451"/>
            <a:ext cx="6707326" cy="53260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7608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101611"/>
            <a:ext cx="8961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We Want To Learn Control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000" b="1" i="1" dirty="0" smtClean="0">
                <a:solidFill>
                  <a:srgbClr val="FF0000"/>
                </a:solidFill>
              </a:rPr>
              <a:t>Reinforcement Learning Meets Monte Carlo Tree Search and Deep Learning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4876799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1190156" y="2189018"/>
            <a:ext cx="3355470" cy="2592959"/>
            <a:chOff x="1190156" y="2189018"/>
            <a:chExt cx="3355470" cy="2592959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0156" y="4443423"/>
              <a:ext cx="3355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coded control logic (not learned)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2223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DevOPs: Agent can learn workflow automation (e.g</a:t>
                  </a:r>
                  <a:r>
                    <a:rPr lang="en-US" dirty="0">
                      <a:latin typeface="Dual 400" panose="02000603000000020004" pitchFamily="2" charset="0"/>
                    </a:rPr>
                    <a:t>. 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Openstack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 smtClean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hlinkClick r:id="rId7"/>
                </a:rPr>
                <a:t>http://www.nature.com/nature/journal/v529/n7587/full/nature16961.html</a:t>
              </a:r>
              <a:endParaRPr lang="en-US" sz="14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97317"/>
            <a:ext cx="8971722" cy="697813"/>
          </a:xfrm>
        </p:spPr>
        <p:txBody>
          <a:bodyPr>
            <a:noAutofit/>
          </a:bodyPr>
          <a:lstStyle/>
          <a:p>
            <a:pPr>
              <a:tabLst>
                <a:tab pos="449263" algn="l"/>
              </a:tabLst>
            </a:pPr>
            <a:r>
              <a:rPr lang="en-US" sz="3600" dirty="0" smtClean="0"/>
              <a:t>Static vs. Reinforcement Learning Architectures</a:t>
            </a:r>
            <a:endParaRPr lang="en-US" sz="3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297277" y="1240317"/>
            <a:ext cx="8176409" cy="5460313"/>
            <a:chOff x="363537" y="1342809"/>
            <a:chExt cx="8176409" cy="54603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8" y="1342809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" y="4101354"/>
              <a:ext cx="3602357" cy="270176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55412" y="1702478"/>
              <a:ext cx="4019049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ML doesn’t have “agency</a:t>
              </a:r>
              <a:r>
                <a:rPr lang="en-US" dirty="0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Largely off-line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55412" y="4664330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dirty="0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299633"/>
            <a:ext cx="8521700" cy="5397500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Lots of Network Data </a:t>
            </a:r>
          </a:p>
          <a:p>
            <a:pPr lvl="1"/>
            <a:r>
              <a:rPr lang="en-US" sz="1600" dirty="0" smtClean="0"/>
              <a:t>Standardized and labeled datasets still scarce</a:t>
            </a:r>
          </a:p>
          <a:p>
            <a:pPr lvl="1"/>
            <a:r>
              <a:rPr lang="en-US" sz="1600" dirty="0" smtClean="0"/>
              <a:t>However, most network data sources (e.g., netflow) not designed for ML</a:t>
            </a:r>
          </a:p>
          <a:p>
            <a:pPr lvl="1"/>
            <a:endParaRPr lang="en-US" sz="1200" dirty="0" smtClean="0"/>
          </a:p>
          <a:p>
            <a:r>
              <a:rPr lang="en-US" sz="2000" dirty="0"/>
              <a:t>Lots of open source ML frameworks, </a:t>
            </a:r>
            <a:r>
              <a:rPr lang="en-US" sz="2000" dirty="0" smtClean="0"/>
              <a:t>Cloud APIs, Examples,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r>
              <a:rPr lang="en-US" sz="1600" dirty="0" err="1"/>
              <a:t>Tensorflow</a:t>
            </a:r>
            <a:r>
              <a:rPr lang="en-US" sz="1600" dirty="0"/>
              <a:t> (</a:t>
            </a:r>
            <a:r>
              <a:rPr lang="en-US" sz="1600" dirty="0">
                <a:hlinkClick r:id="rId2"/>
              </a:rPr>
              <a:t>tensorflow.org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Torch (</a:t>
            </a:r>
            <a:r>
              <a:rPr lang="en-US" sz="1600" dirty="0">
                <a:hlinkClick r:id="rId3" action="ppaction://hlinkfile"/>
              </a:rPr>
              <a:t>torch.ch</a:t>
            </a:r>
            <a:r>
              <a:rPr lang="en-US" sz="1600" dirty="0"/>
              <a:t>)</a:t>
            </a:r>
          </a:p>
          <a:p>
            <a:pPr lvl="1"/>
            <a:r>
              <a:rPr lang="en-US" sz="1600" dirty="0" err="1"/>
              <a:t>Scikit</a:t>
            </a:r>
            <a:r>
              <a:rPr lang="en-US" sz="1600" dirty="0"/>
              <a:t>-learn (</a:t>
            </a:r>
            <a:r>
              <a:rPr lang="en-US" sz="1600" dirty="0">
                <a:hlinkClick r:id="rId4"/>
              </a:rPr>
              <a:t>scikit-learn.org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Many others</a:t>
            </a:r>
          </a:p>
          <a:p>
            <a:pPr lvl="1"/>
            <a:endParaRPr lang="en-US" sz="1600" dirty="0" smtClean="0"/>
          </a:p>
          <a:p>
            <a:r>
              <a:rPr lang="en-US" sz="2000" dirty="0"/>
              <a:t>Skills gap </a:t>
            </a:r>
            <a:r>
              <a:rPr lang="en-US" sz="2000" dirty="0" smtClean="0"/>
              <a:t>persists and it still </a:t>
            </a:r>
            <a:r>
              <a:rPr lang="en-US" sz="2000" dirty="0"/>
              <a:t>requires skill/experience to</a:t>
            </a:r>
          </a:p>
          <a:p>
            <a:pPr lvl="1"/>
            <a:r>
              <a:rPr lang="en-US" sz="1600" dirty="0"/>
              <a:t>Build DNN </a:t>
            </a:r>
            <a:r>
              <a:rPr lang="en-US" sz="1600" dirty="0" smtClean="0"/>
              <a:t>architectures/models</a:t>
            </a:r>
            <a:endParaRPr lang="en-US" sz="1600" dirty="0"/>
          </a:p>
          <a:p>
            <a:pPr lvl="1"/>
            <a:r>
              <a:rPr lang="en-US" sz="1600" dirty="0"/>
              <a:t>Find ”good” settings for hyper-parameters</a:t>
            </a:r>
          </a:p>
          <a:p>
            <a:pPr lvl="1"/>
            <a:r>
              <a:rPr lang="en-US" sz="1600" dirty="0"/>
              <a:t>Prevent overfitting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All of this said, you </a:t>
            </a:r>
            <a:r>
              <a:rPr lang="en-US" sz="2000" i="1" dirty="0" smtClean="0"/>
              <a:t>will</a:t>
            </a:r>
            <a:r>
              <a:rPr lang="en-US" sz="2000" dirty="0" smtClean="0"/>
              <a:t> be seeing ML in all facets of networking</a:t>
            </a:r>
          </a:p>
          <a:p>
            <a:pPr lvl="1"/>
            <a:r>
              <a:rPr lang="en-US" sz="1600" dirty="0" smtClean="0"/>
              <a:t>And everything else for that matter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13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125009"/>
            <a:ext cx="8826758" cy="102214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Finally</a:t>
            </a:r>
            <a:r>
              <a:rPr lang="mr-IN" sz="4000" dirty="0" smtClean="0"/>
              <a:t>…</a:t>
            </a:r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270" y="1290558"/>
            <a:ext cx="8705460" cy="5403273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/>
              <a:t>Back-propagation</a:t>
            </a:r>
          </a:p>
          <a:p>
            <a:pPr lvl="1"/>
            <a:r>
              <a:rPr lang="en-US" sz="2000" dirty="0" smtClean="0"/>
              <a:t>Gradient-based optimization with gradients computed </a:t>
            </a:r>
            <a:r>
              <a:rPr lang="en-US" sz="2000" dirty="0"/>
              <a:t>by </a:t>
            </a:r>
            <a:r>
              <a:rPr lang="en-US" sz="2000" dirty="0" smtClean="0"/>
              <a:t>back-prop</a:t>
            </a:r>
          </a:p>
          <a:p>
            <a:pPr lvl="1"/>
            <a:r>
              <a:rPr lang="en-US" sz="2000" dirty="0"/>
              <a:t>Why is such a simple algorithm so powerful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Optimization an active area of research</a:t>
            </a:r>
          </a:p>
          <a:p>
            <a:pPr lvl="1"/>
            <a:r>
              <a:rPr lang="en-US" sz="2000" dirty="0" smtClean="0"/>
              <a:t>Many new techniques , e.g., Layer Normalization</a:t>
            </a:r>
          </a:p>
          <a:p>
            <a:pPr lvl="1"/>
            <a:r>
              <a:rPr lang="en-US" sz="2000" dirty="0" smtClean="0">
                <a:hlinkClick r:id="rId4"/>
              </a:rPr>
              <a:t>https://arxiv.org/pdf/1607.06450v1.pdf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600" dirty="0" smtClean="0"/>
              <a:t>Neural Nets</a:t>
            </a:r>
          </a:p>
          <a:p>
            <a:pPr lvl="1"/>
            <a:r>
              <a:rPr lang="en-US" sz="2000" dirty="0" smtClean="0"/>
              <a:t>What are the units (artificial neurons) actually doing?</a:t>
            </a:r>
          </a:p>
          <a:p>
            <a:pPr lvl="1"/>
            <a:r>
              <a:rPr lang="en-US" sz="2000" dirty="0" smtClean="0">
                <a:hlinkClick r:id="rId5"/>
              </a:rPr>
              <a:t>https://arxiv.org/pdf/1509.06321.pdf</a:t>
            </a:r>
            <a:endParaRPr lang="en-US" sz="2000" dirty="0" smtClean="0"/>
          </a:p>
          <a:p>
            <a:endParaRPr lang="en-US" sz="2000" dirty="0" smtClean="0"/>
          </a:p>
          <a:p>
            <a:pPr marL="342900" lvl="1" indent="-342900">
              <a:buFont typeface="Arial"/>
              <a:buChar char="•"/>
            </a:pPr>
            <a:r>
              <a:rPr lang="en-US" sz="2600" dirty="0" smtClean="0"/>
              <a:t>Adversarial Images/</a:t>
            </a:r>
            <a:r>
              <a:rPr lang="en-US" sz="2600" dirty="0"/>
              <a:t>Generative Adversarial Nets (GANs)</a:t>
            </a:r>
            <a:endParaRPr lang="en-US" sz="2600" dirty="0">
              <a:hlinkClick r:id="rId6"/>
            </a:endParaRPr>
          </a:p>
          <a:p>
            <a:pPr lvl="1"/>
            <a:r>
              <a:rPr lang="en-US" sz="2100" dirty="0" smtClean="0">
                <a:hlinkClick r:id="rId6"/>
              </a:rPr>
              <a:t>https://arxiv.org/abs/1412.6572</a:t>
            </a:r>
            <a:endParaRPr lang="en-US" sz="2100" dirty="0" smtClean="0"/>
          </a:p>
          <a:p>
            <a:pPr lvl="1"/>
            <a:endParaRPr lang="en-US" sz="2000" dirty="0" smtClean="0"/>
          </a:p>
          <a:p>
            <a:r>
              <a:rPr lang="en-US" sz="2600" dirty="0" smtClean="0"/>
              <a:t>Why does deep and cheap learning work so well?</a:t>
            </a:r>
          </a:p>
          <a:p>
            <a:pPr lvl="1"/>
            <a:r>
              <a:rPr lang="en-US" sz="2100" dirty="0" smtClean="0"/>
              <a:t>Physics perspective</a:t>
            </a:r>
          </a:p>
          <a:p>
            <a:pPr lvl="1"/>
            <a:r>
              <a:rPr lang="en-US" sz="2100" dirty="0" smtClean="0">
                <a:hlinkClick r:id="rId7"/>
              </a:rPr>
              <a:t>http://arxiv.org/pdf/1608.08225v1.pdf</a:t>
            </a:r>
            <a:endParaRPr lang="en-US" sz="2100" dirty="0" smtClean="0"/>
          </a:p>
          <a:p>
            <a:pPr lvl="1"/>
            <a:endParaRPr lang="en-US" sz="2200" dirty="0" smtClean="0"/>
          </a:p>
          <a:p>
            <a:r>
              <a:rPr lang="en-US" sz="2600" dirty="0" smtClean="0"/>
              <a:t>And many more</a:t>
            </a:r>
            <a:endParaRPr lang="en-US" sz="2600" dirty="0"/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29773" y="5818143"/>
                <a:ext cx="5255606" cy="9541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smtClean="0"/>
                  <a:t>So how many 28x28 grayscale images are there?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smtClean="0"/>
                  <a:t>Say there are 8 bits of grayscale </a:t>
                </a:r>
                <a:r>
                  <a:rPr lang="en-US" sz="1400" dirty="0" smtClean="0">
                    <a:sym typeface="Wingdings"/>
                  </a:rPr>
                  <a:t> 256</a:t>
                </a:r>
                <a:r>
                  <a:rPr lang="en-US" sz="1400" baseline="30000" dirty="0" smtClean="0">
                    <a:sym typeface="Wingdings"/>
                  </a:rPr>
                  <a:t>784</a:t>
                </a:r>
                <a:r>
                  <a:rPr lang="en-US" sz="1400" dirty="0" smtClean="0">
                    <a:sym typeface="Wingdings"/>
                  </a:rPr>
                  <a:t> possible images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is-IS" sz="1400" dirty="0" smtClean="0"/>
                  <a:t>Our autoencoder had 156800 parameters and 156800</a:t>
                </a:r>
                <a:r>
                  <a:rPr lang="en-US" sz="1400" dirty="0" smtClean="0"/>
                  <a:t>/256</a:t>
                </a:r>
                <a:r>
                  <a:rPr lang="en-US" sz="1400" baseline="30000" dirty="0" smtClean="0"/>
                  <a:t>784</a:t>
                </a:r>
                <a:r>
                  <a:rPr lang="en-US" sz="1400" dirty="0" smtClean="0"/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1400" dirty="0" smtClean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400" dirty="0" smtClean="0">
                    <a:sym typeface="Wingdings"/>
                  </a:rPr>
                  <a:t>So how can a simple </a:t>
                </a:r>
                <a:r>
                  <a:rPr lang="en-US" sz="1400" dirty="0" err="1" smtClean="0">
                    <a:sym typeface="Wingdings"/>
                  </a:rPr>
                  <a:t>autoencoder</a:t>
                </a:r>
                <a:r>
                  <a:rPr lang="en-US" sz="1400" dirty="0" smtClean="0">
                    <a:sym typeface="Wingdings"/>
                  </a:rPr>
                  <a:t> find the MNIST subspace?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773" y="5818143"/>
                <a:ext cx="5255606" cy="954107"/>
              </a:xfrm>
              <a:prstGeom prst="rect">
                <a:avLst/>
              </a:prstGeom>
              <a:blipFill rotWithShape="0"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31" y="2858161"/>
            <a:ext cx="2232948" cy="1392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2858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What’s On the Horizon?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0192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Q&amp;A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1188738" y="2902226"/>
            <a:ext cx="676653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Thank you</a:t>
            </a:r>
          </a:p>
          <a:p>
            <a:pPr algn="ctr"/>
            <a:r>
              <a:rPr lang="en-US" sz="2400" dirty="0" smtClean="0">
                <a:cs typeface="+mj-cs"/>
              </a:rPr>
              <a:t>(have more questions/comments? </a:t>
            </a:r>
            <a:r>
              <a:rPr lang="mr-IN" sz="2400" dirty="0" smtClean="0">
                <a:cs typeface="+mj-cs"/>
                <a:hlinkClick r:id="rId3"/>
              </a:rPr>
              <a:t>dmm@1-4-5.net</a:t>
            </a:r>
            <a:r>
              <a:rPr lang="en-US" sz="2400" dirty="0" smtClean="0">
                <a:cs typeface="+mj-cs"/>
              </a:rPr>
              <a:t>)</a:t>
            </a:r>
            <a:endParaRPr lang="en-US" sz="2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86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/>
              <a:t>Machine Learning is the way we are going to automate your automation.</a:t>
            </a:r>
          </a:p>
          <a:p>
            <a:endParaRPr lang="en-US" sz="4800" b="1"/>
          </a:p>
          <a:p>
            <a:r>
              <a:rPr lang="en-US" sz="2400" b="1" smtClean="0"/>
              <a:t>Chris Wright, RedHat CTO</a:t>
            </a:r>
            <a:r>
              <a:rPr lang="en-US" sz="2400" b="1"/>
              <a:t> </a:t>
            </a:r>
            <a:r>
              <a:rPr lang="en-US" sz="2400" smtClean="0">
                <a:hlinkClick r:id="" action="ppaction://noaction"/>
              </a:rPr>
              <a:t>#RHSummit</a:t>
            </a:r>
            <a:endParaRPr lang="en-US" sz="2800"/>
          </a:p>
          <a:p>
            <a:endParaRPr lang="en-US" sz="4800" b="1"/>
          </a:p>
          <a:p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3095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33" y="74583"/>
            <a:ext cx="8229600" cy="1143000"/>
          </a:xfrm>
        </p:spPr>
        <p:txBody>
          <a:bodyPr/>
          <a:lstStyle/>
          <a:p>
            <a:r>
              <a:rPr lang="en-US" dirty="0" smtClean="0"/>
              <a:t>But Be Careful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43529" y="1079278"/>
            <a:ext cx="7902333" cy="5778722"/>
            <a:chOff x="-43529" y="1079278"/>
            <a:chExt cx="7902333" cy="5778722"/>
          </a:xfrm>
        </p:grpSpPr>
        <p:grpSp>
          <p:nvGrpSpPr>
            <p:cNvPr id="4" name="Group 3"/>
            <p:cNvGrpSpPr/>
            <p:nvPr/>
          </p:nvGrpSpPr>
          <p:grpSpPr>
            <a:xfrm>
              <a:off x="594379" y="1079278"/>
              <a:ext cx="7264425" cy="5501723"/>
              <a:chOff x="309928" y="1248582"/>
              <a:chExt cx="7264425" cy="550172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2655" y="1894284"/>
                <a:ext cx="5731698" cy="4856021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1731818" y="1648692"/>
                <a:ext cx="1745673" cy="1011381"/>
              </a:xfrm>
              <a:prstGeom prst="line">
                <a:avLst/>
              </a:prstGeom>
              <a:ln w="22225">
                <a:solidFill>
                  <a:srgbClr val="00B0F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09928" y="1248582"/>
                <a:ext cx="2308581" cy="4001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smtClean="0"/>
                  <a:t>You are here (again)</a:t>
                </a:r>
                <a:endParaRPr lang="en-US" sz="2000" b="1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-43529" y="6581001"/>
              <a:ext cx="2673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3"/>
                </a:rPr>
                <a:t>https://en.wikipedia.org/wiki/AI_winter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81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/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 smtClean="0"/>
              <a:t>What’s On the Horizon?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699" y="629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smtClean="0">
                <a:latin typeface="Arial"/>
                <a:cs typeface="Arial"/>
              </a:rPr>
              <a:t>What Is Machine Learning?</a:t>
            </a:r>
            <a:endParaRPr lang="en-US" sz="360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699" y="1133826"/>
            <a:ext cx="84046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/>
              <a:t>The complexity in traditional </a:t>
            </a:r>
            <a:r>
              <a:rPr lang="en-US" sz="2400" i="1" smtClean="0"/>
              <a:t>computer programming </a:t>
            </a:r>
            <a:r>
              <a:rPr lang="en-US" sz="2400" i="1"/>
              <a:t>is in </a:t>
            </a:r>
            <a:r>
              <a:rPr lang="en-US" sz="2400" i="1" smtClean="0"/>
              <a:t>the </a:t>
            </a:r>
            <a:r>
              <a:rPr lang="en-US" sz="2400" i="1"/>
              <a:t>code (programs that people write). </a:t>
            </a:r>
            <a:r>
              <a:rPr lang="en-US" sz="2400" i="1" smtClean="0"/>
              <a:t>In machine learning</a:t>
            </a:r>
            <a:r>
              <a:rPr lang="en-US" sz="2400" i="1"/>
              <a:t>, </a:t>
            </a:r>
            <a:r>
              <a:rPr lang="en-US" sz="2400" i="1" smtClean="0"/>
              <a:t>learning algorithms are in </a:t>
            </a:r>
            <a:r>
              <a:rPr lang="en-US" sz="2400" i="1"/>
              <a:t>principle simple and the </a:t>
            </a:r>
            <a:r>
              <a:rPr lang="en-US" sz="2400" i="1" smtClean="0"/>
              <a:t>complexity (structure) is </a:t>
            </a:r>
            <a:r>
              <a:rPr lang="en-US" sz="2400" i="1"/>
              <a:t>in </a:t>
            </a:r>
            <a:r>
              <a:rPr lang="en-US" sz="2400" i="1" smtClean="0"/>
              <a:t>the data. Is there a way that we can automatically learn that structure? That is what is at the heart of machine learning</a:t>
            </a:r>
            <a:r>
              <a:rPr lang="en-US" sz="2400" smtClean="0"/>
              <a:t>. </a:t>
            </a:r>
          </a:p>
          <a:p>
            <a:endParaRPr lang="en-US" sz="2400"/>
          </a:p>
          <a:p>
            <a:r>
              <a:rPr lang="en-US" sz="2400" smtClean="0"/>
              <a:t>-- Andrew 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9699" y="4778811"/>
            <a:ext cx="87743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mtClean="0"/>
              <a:t>Said another way, we want to discover the </a:t>
            </a:r>
            <a:r>
              <a:rPr lang="en-US" i="1" smtClean="0"/>
              <a:t>Data Generating Distribution and the associated process </a:t>
            </a:r>
            <a:r>
              <a:rPr lang="en-US" smtClean="0"/>
              <a:t>(or processes)</a:t>
            </a:r>
            <a:r>
              <a:rPr lang="en-US" i="1" smtClean="0"/>
              <a:t> </a:t>
            </a:r>
            <a:r>
              <a:rPr lang="en-US" smtClean="0"/>
              <a:t>that underlies the data that we observe. This is the function that we want to learn.</a:t>
            </a:r>
          </a:p>
          <a:p>
            <a:pPr marL="342900" indent="-342900">
              <a:buFont typeface="Arial"/>
              <a:buChar char="•"/>
            </a:pPr>
            <a:endParaRPr lang="en-US" smtClean="0"/>
          </a:p>
          <a:p>
            <a:pPr marL="342900" indent="-342900">
              <a:buFont typeface="Arial"/>
              <a:buChar char="•"/>
            </a:pPr>
            <a:r>
              <a:rPr lang="en-US" sz="1700" smtClean="0"/>
              <a:t>Moreover, we care about primarily about the generalization accuracy of our model</a:t>
            </a:r>
            <a:r>
              <a:rPr lang="en-US" sz="1700"/>
              <a:t> </a:t>
            </a:r>
            <a:r>
              <a:rPr lang="en-US" sz="1700" smtClean="0"/>
              <a:t>(function)</a:t>
            </a:r>
          </a:p>
          <a:p>
            <a:pPr marL="800100" lvl="1" indent="-342900">
              <a:buFont typeface="Arial"/>
              <a:buChar char="•"/>
            </a:pPr>
            <a:r>
              <a:rPr lang="en-US" i="1" smtClean="0">
                <a:solidFill>
                  <a:srgbClr val="FF0000"/>
                </a:solidFill>
              </a:rPr>
              <a:t>Accuracy on examples we have not yet seen (BTW, how is this possible?)</a:t>
            </a:r>
          </a:p>
          <a:p>
            <a:pPr marL="800100" lvl="1" indent="-342900">
              <a:buFont typeface="Arial"/>
              <a:buChar char="•"/>
            </a:pPr>
            <a:r>
              <a:rPr lang="en-US"/>
              <a:t>a</a:t>
            </a:r>
            <a:r>
              <a:rPr lang="en-US" smtClean="0"/>
              <a:t>s opposed the accuracy on the training set (note: overfitting)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33" y="3181241"/>
            <a:ext cx="3391868" cy="15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777900" y="4514850"/>
            <a:ext cx="2000250" cy="11430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2004832" y="5143505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Output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719332" y="2400305"/>
            <a:ext cx="2000250" cy="11430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033532" y="274320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033532" y="325755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5719583" y="2914655"/>
            <a:ext cx="571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221526" y="2469361"/>
            <a:ext cx="7648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719082" y="2971805"/>
            <a:ext cx="1245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291082" y="2686055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Output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090682" y="485775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090682" y="537210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5776733" y="5029205"/>
            <a:ext cx="571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2278676" y="4583911"/>
            <a:ext cx="7648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Data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6348234" y="4800605"/>
            <a:ext cx="1245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Program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2249" y="1899765"/>
            <a:ext cx="301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2000" b="1">
                <a:latin typeface="Dual 400" panose="02000603000000020004" pitchFamily="2" charset="0"/>
              </a:rPr>
              <a:t>Traditional Programming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12422" y="4057654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2000" b="1">
                <a:latin typeface="Dual 400" panose="02000603000000020004" pitchFamily="2" charset="0"/>
              </a:rPr>
              <a:t>Machine </a:t>
            </a:r>
            <a:r>
              <a:rPr lang="en-US" sz="2000" b="1" smtClean="0">
                <a:latin typeface="Dual 400" panose="02000603000000020004" pitchFamily="2" charset="0"/>
              </a:rPr>
              <a:t>Learning</a:t>
            </a:r>
            <a:endParaRPr lang="en-US" sz="2000" b="1">
              <a:latin typeface="Dual 400" panose="0200060300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4939" y="380826"/>
            <a:ext cx="63941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Same Thing Said In Cartoon </a:t>
            </a:r>
            <a:r>
              <a:rPr lang="en-US" sz="3600" smtClean="0"/>
              <a:t>Form</a:t>
            </a:r>
          </a:p>
          <a:p>
            <a:pPr algn="ctr"/>
            <a:r>
              <a:rPr lang="en-US" sz="2400" smtClean="0"/>
              <a:t>(Three main types of Machine Learning)</a:t>
            </a:r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1642512" y="5952355"/>
            <a:ext cx="58589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Supervised Learning: training set of the form {(x</a:t>
            </a:r>
            <a:r>
              <a:rPr lang="en-US" baseline="-25000" smtClean="0"/>
              <a:t>i</a:t>
            </a:r>
            <a:r>
              <a:rPr lang="en-US" smtClean="0"/>
              <a:t>,y</a:t>
            </a:r>
            <a:r>
              <a:rPr lang="en-US" baseline="-25000" smtClean="0"/>
              <a:t>i</a:t>
            </a:r>
            <a:r>
              <a:rPr lang="en-US" smtClean="0"/>
              <a:t>)}; y</a:t>
            </a:r>
            <a:r>
              <a:rPr lang="en-US" baseline="-25000" smtClean="0"/>
              <a:t>i</a:t>
            </a:r>
            <a:r>
              <a:rPr lang="en-US" smtClean="0"/>
              <a:t> = </a:t>
            </a:r>
            <a:r>
              <a:rPr lang="en-US" i="1" smtClean="0">
                <a:solidFill>
                  <a:srgbClr val="FF0000"/>
                </a:solidFill>
              </a:rPr>
              <a:t>f</a:t>
            </a:r>
            <a:r>
              <a:rPr lang="en-US" smtClean="0"/>
              <a:t>(x</a:t>
            </a:r>
            <a:r>
              <a:rPr lang="en-US" baseline="-25000" smtClean="0"/>
              <a:t>i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72697" y="5967029"/>
            <a:ext cx="50302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Unsupervised Learning: training set of the form {x</a:t>
            </a:r>
            <a:r>
              <a:rPr lang="en-US" baseline="-25000" smtClean="0"/>
              <a:t>i</a:t>
            </a:r>
            <a:r>
              <a:rPr lang="en-US" smtClean="0"/>
              <a:t>}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381191" y="5967029"/>
            <a:ext cx="6381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Reinforcement Learning: Learn from interaction with environment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231620" y="5101029"/>
            <a:ext cx="2544862" cy="461665"/>
            <a:chOff x="215368" y="3826821"/>
            <a:chExt cx="2544862" cy="461665"/>
          </a:xfrm>
        </p:grpSpPr>
        <p:sp>
          <p:nvSpPr>
            <p:cNvPr id="25" name="Line 7"/>
            <p:cNvSpPr>
              <a:spLocks noChangeShapeType="1"/>
            </p:cNvSpPr>
            <p:nvPr/>
          </p:nvSpPr>
          <p:spPr bwMode="auto">
            <a:xfrm>
              <a:off x="2074430" y="4112571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215368" y="3826821"/>
              <a:ext cx="178946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smtClean="0"/>
                <a:t>Environment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368071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6" grpId="0"/>
      <p:bldP spid="3093" grpId="0" animBg="1"/>
      <p:bldP spid="2" grpId="0" animBg="1"/>
      <p:bldP spid="24" grpId="0" animBg="1"/>
      <p:bldP spid="24" grpId="1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smtClean="0"/>
              <a:t>So When Would We Use Machine Learning? </a:t>
            </a:r>
            <a:endParaRPr lang="en-US" sz="3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60764"/>
            <a:ext cx="8382000" cy="5486400"/>
          </a:xfrm>
        </p:spPr>
        <p:txBody>
          <a:bodyPr>
            <a:normAutofit fontScale="55000" lnSpcReduction="20000"/>
          </a:bodyPr>
          <a:lstStyle/>
          <a:p>
            <a:r>
              <a:rPr lang="en-US" smtClean="0"/>
              <a:t>When patterns exists in our data</a:t>
            </a:r>
          </a:p>
          <a:p>
            <a:pPr lvl="1"/>
            <a:r>
              <a:rPr lang="en-US" smtClean="0"/>
              <a:t>Even if we don’t know what they are</a:t>
            </a:r>
          </a:p>
          <a:p>
            <a:pPr lvl="2"/>
            <a:r>
              <a:rPr lang="en-US" smtClean="0"/>
              <a:t>Or perhaps especially when we don’t know what they are</a:t>
            </a:r>
          </a:p>
          <a:p>
            <a:pPr lvl="2"/>
            <a:r>
              <a:rPr lang="en-US" smtClean="0"/>
              <a:t>Or if they are just noise</a:t>
            </a:r>
          </a:p>
          <a:p>
            <a:endParaRPr lang="en-US" smtClean="0"/>
          </a:p>
          <a:p>
            <a:r>
              <a:rPr lang="en-US" smtClean="0"/>
              <a:t>We can not pin down the functional relationships mathematically </a:t>
            </a:r>
          </a:p>
          <a:p>
            <a:pPr lvl="1"/>
            <a:r>
              <a:rPr lang="en-US" smtClean="0"/>
              <a:t>Else we would just code up the algorithm</a:t>
            </a:r>
          </a:p>
          <a:p>
            <a:pPr lvl="1"/>
            <a:r>
              <a:rPr lang="en-US" smtClean="0"/>
              <a:t>Neural networks as function approximators</a:t>
            </a:r>
          </a:p>
          <a:p>
            <a:pPr lvl="2"/>
            <a:r>
              <a:rPr lang="en-US" smtClean="0"/>
              <a:t>Need this for scale</a:t>
            </a:r>
          </a:p>
          <a:p>
            <a:endParaRPr lang="en-US" smtClean="0"/>
          </a:p>
          <a:p>
            <a:r>
              <a:rPr lang="en-US" smtClean="0"/>
              <a:t>When we have lots of (unlabeled) data</a:t>
            </a:r>
          </a:p>
          <a:p>
            <a:pPr lvl="1"/>
            <a:r>
              <a:rPr lang="en-US" smtClean="0"/>
              <a:t>Labeled training sets harder to come by</a:t>
            </a:r>
          </a:p>
          <a:p>
            <a:pPr lvl="1"/>
            <a:r>
              <a:rPr lang="en-US" smtClean="0"/>
              <a:t>Data is of high-dimension </a:t>
            </a:r>
          </a:p>
          <a:p>
            <a:pPr lvl="2"/>
            <a:r>
              <a:rPr lang="en-US" smtClean="0"/>
              <a:t>High dimension “features”</a:t>
            </a:r>
          </a:p>
          <a:p>
            <a:pPr lvl="2"/>
            <a:r>
              <a:rPr lang="en-US" smtClean="0"/>
              <a:t>For example, sensor data</a:t>
            </a:r>
          </a:p>
          <a:p>
            <a:pPr lvl="1"/>
            <a:r>
              <a:rPr lang="en-US" smtClean="0"/>
              <a:t>Want to “discover” lower-dimension representations</a:t>
            </a:r>
          </a:p>
          <a:p>
            <a:pPr lvl="2"/>
            <a:r>
              <a:rPr lang="en-US" smtClean="0"/>
              <a:t>Dimension reduction</a:t>
            </a:r>
          </a:p>
          <a:p>
            <a:pPr lvl="1"/>
            <a:endParaRPr lang="en-US" smtClean="0"/>
          </a:p>
          <a:p>
            <a:r>
              <a:rPr lang="en-US" smtClean="0"/>
              <a:t>Aside: Machine Learning is heavily focused on implementability</a:t>
            </a:r>
          </a:p>
          <a:p>
            <a:pPr lvl="1"/>
            <a:r>
              <a:rPr lang="en-US" smtClean="0"/>
              <a:t>Frequently using well know numerical optimization techniques</a:t>
            </a:r>
          </a:p>
          <a:p>
            <a:pPr lvl="1"/>
            <a:r>
              <a:rPr lang="en-US" smtClean="0"/>
              <a:t>Lots of open source code available</a:t>
            </a:r>
          </a:p>
          <a:p>
            <a:pPr lvl="2"/>
            <a:r>
              <a:rPr lang="en-US" smtClean="0"/>
              <a:t>All kinds of open source frame works, e.g., </a:t>
            </a:r>
            <a:r>
              <a:rPr lang="en-US" smtClean="0">
                <a:hlinkClick r:id="rId2"/>
              </a:rPr>
              <a:t>https://www.tensorflow.org/</a:t>
            </a:r>
            <a:r>
              <a:rPr lang="en-US" smtClean="0"/>
              <a:t> or </a:t>
            </a:r>
            <a:r>
              <a:rPr lang="en-US" smtClean="0">
                <a:hlinkClick r:id="rId3"/>
              </a:rPr>
              <a:t>http://torch.ch/</a:t>
            </a:r>
            <a:r>
              <a:rPr lang="en-US" smtClean="0"/>
              <a:t> or </a:t>
            </a:r>
            <a:r>
              <a:rPr lang="mr-IN" smtClean="0"/>
              <a:t>…</a:t>
            </a:r>
            <a:endParaRPr lang="en-US" smtClean="0"/>
          </a:p>
          <a:p>
            <a:pPr lvl="2"/>
            <a:r>
              <a:rPr lang="en-US" smtClean="0"/>
              <a:t>Well-worn libraries  </a:t>
            </a:r>
            <a:r>
              <a:rPr lang="en-US" smtClean="0">
                <a:hlinkClick r:id="rId4"/>
              </a:rPr>
              <a:t>http://scikit-learn.org/stable/</a:t>
            </a:r>
            <a:r>
              <a:rPr lang="en-US" smtClean="0"/>
              <a:t>  (many others)</a:t>
            </a:r>
          </a:p>
        </p:txBody>
      </p:sp>
    </p:spTree>
    <p:extLst>
      <p:ext uri="{BB962C8B-B14F-4D97-AF65-F5344CB8AC3E}">
        <p14:creationId xmlns:p14="http://schemas.microsoft.com/office/powerpoint/2010/main" val="815480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6697</TotalTime>
  <Words>2158</Words>
  <Application>Microsoft Macintosh PowerPoint</Application>
  <PresentationFormat>On-screen Show (4:3)</PresentationFormat>
  <Paragraphs>418</Paragraphs>
  <Slides>36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Dual 400</vt:lpstr>
      <vt:lpstr>Mangal</vt:lpstr>
      <vt:lpstr>Times New Roman</vt:lpstr>
      <vt:lpstr>Wingdings</vt:lpstr>
      <vt:lpstr>Office Theme</vt:lpstr>
      <vt:lpstr>Machine Intelligence and Networking  Challenges, Opportunities and Realities</vt:lpstr>
      <vt:lpstr>Goals For This Talk</vt:lpstr>
      <vt:lpstr>PowerPoint Presentation</vt:lpstr>
      <vt:lpstr>PowerPoint Presentation</vt:lpstr>
      <vt:lpstr>But Be Careful…</vt:lpstr>
      <vt:lpstr>Agenda</vt:lpstr>
      <vt:lpstr>What Is Machine Learning?</vt:lpstr>
      <vt:lpstr>PowerPoint Presentation</vt:lpstr>
      <vt:lpstr>So When Would We Use Machine Learning? </vt:lpstr>
      <vt:lpstr>Examples of Machine Learning Problems </vt:lpstr>
      <vt:lpstr>Agenda</vt:lpstr>
      <vt:lpstr>First, What Does The Scientific Method Look Like When Applied To Machine Learning?</vt:lpstr>
      <vt:lpstr>Where Have All The Successes Been?</vt:lpstr>
      <vt:lpstr>Data</vt:lpstr>
      <vt:lpstr>Talent Pipelines</vt:lpstr>
      <vt:lpstr>Anomaly Detection as a Classification Problem</vt:lpstr>
      <vt:lpstr>Autoencoder Example Detecting Anomalies in Handwritten Digits</vt:lpstr>
      <vt:lpstr>One Way To Learn To Recognize MNIST: Use An Autoencoder Special Kind of Neural Network</vt:lpstr>
      <vt:lpstr>But First: What Does A Single Neuron Do?</vt:lpstr>
      <vt:lpstr>So What is Really Happening Here?</vt:lpstr>
      <vt:lpstr>Manifolds?</vt:lpstr>
      <vt:lpstr>So OK, All Cool, But How Does The  Autoencoder Actually Work?</vt:lpstr>
      <vt:lpstr>How Hard To Code This Up In Tensorflow?</vt:lpstr>
      <vt:lpstr>Autoencoder Output</vt:lpstr>
      <vt:lpstr>How Much Of This Has Been  Applied To Networking?</vt:lpstr>
      <vt:lpstr>Agenda</vt:lpstr>
      <vt:lpstr>Well, We’ve Seen All of This</vt:lpstr>
      <vt:lpstr>But Now…</vt:lpstr>
      <vt:lpstr>5G Networks</vt:lpstr>
      <vt:lpstr>However….</vt:lpstr>
      <vt:lpstr>We Want To Learn Control Reinforcement Learning Meets Monte Carlo Tree Search and Deep Learning</vt:lpstr>
      <vt:lpstr>Static vs. Reinforcement Learning Architectures</vt:lpstr>
      <vt:lpstr>Summary</vt:lpstr>
      <vt:lpstr>Finally…Many Beautiful Mysteries Remain</vt:lpstr>
      <vt:lpstr>Agenda</vt:lpstr>
      <vt:lpstr>Q&amp;A</vt:lpstr>
    </vt:vector>
  </TitlesOfParts>
  <Manager/>
  <Company/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2965</cp:revision>
  <cp:lastPrinted>2016-11-17T02:04:01Z</cp:lastPrinted>
  <dcterms:created xsi:type="dcterms:W3CDTF">2015-05-12T14:16:44Z</dcterms:created>
  <dcterms:modified xsi:type="dcterms:W3CDTF">2016-11-17T02:04:11Z</dcterms:modified>
  <cp:category/>
</cp:coreProperties>
</file>